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64" r:id="rId4"/>
    <p:sldId id="263" r:id="rId5"/>
    <p:sldId id="268" r:id="rId6"/>
    <p:sldId id="269" r:id="rId7"/>
    <p:sldId id="265" r:id="rId8"/>
    <p:sldId id="261" r:id="rId9"/>
    <p:sldId id="266" r:id="rId10"/>
    <p:sldId id="26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12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C6261-584C-DC46-AC4A-9AE6896F5F04}" type="datetimeFigureOut">
              <a:rPr lang="en-US" smtClean="0"/>
              <a:t>02/06/15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A51C-243A-8D46-94D2-456C310BB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0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648" y="1440906"/>
            <a:ext cx="10972800" cy="4292350"/>
          </a:xfr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buClr>
                <a:srgbClr val="0BB14E"/>
              </a:buClr>
              <a:defRPr sz="2800" baseline="0">
                <a:solidFill>
                  <a:schemeClr val="tx1"/>
                </a:solidFill>
              </a:defRPr>
            </a:lvl1pPr>
            <a:lvl2pPr marL="702900" marR="0" indent="-34290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lang="nl-NL" sz="2100" baseline="0" dirty="0" smtClean="0">
                <a:latin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24000" y="360934"/>
            <a:ext cx="10972800" cy="634082"/>
          </a:xfrm>
        </p:spPr>
        <p:txBody>
          <a:bodyPr lIns="0" tIns="0" rIns="0" bIns="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ijdelijke aanduiding voor tekst 26"/>
          <p:cNvSpPr>
            <a:spLocks noGrp="1"/>
          </p:cNvSpPr>
          <p:nvPr>
            <p:ph type="body" sz="quarter" idx="20"/>
          </p:nvPr>
        </p:nvSpPr>
        <p:spPr>
          <a:xfrm>
            <a:off x="8303684" y="6309866"/>
            <a:ext cx="2497667" cy="35949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993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8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9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2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4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9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4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E407-B60D-4C8F-9A04-514120B08A41}" type="datetimeFigureOut">
              <a:rPr lang="en-GB" smtClean="0"/>
              <a:t>02/06/15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E82A-FF89-414F-9743-6800B1EC7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9"/>
          <a:stretch/>
        </p:blipFill>
        <p:spPr bwMode="auto">
          <a:xfrm>
            <a:off x="1031062" y="0"/>
            <a:ext cx="6249245" cy="689014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33649" y="150900"/>
            <a:ext cx="4172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8000"/>
                </a:solidFill>
                <a:latin typeface="GarageGothic-Bold" pitchFamily="50" charset="0"/>
              </a:rPr>
              <a:t>Gleaning Network EU</a:t>
            </a:r>
            <a:endParaRPr lang="en-GB" sz="4400" b="1" dirty="0">
              <a:solidFill>
                <a:srgbClr val="008000"/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0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95" t="37569" r="14329" b="15364"/>
          <a:stretch/>
        </p:blipFill>
        <p:spPr>
          <a:xfrm>
            <a:off x="-98603" y="12576"/>
            <a:ext cx="12403769" cy="68306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8651" y="192627"/>
            <a:ext cx="469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8000"/>
                </a:solidFill>
                <a:latin typeface="GarageGothic-Bold" pitchFamily="50" charset="0"/>
              </a:rPr>
              <a:t>France</a:t>
            </a:r>
          </a:p>
          <a:p>
            <a:pPr algn="ctr"/>
            <a:r>
              <a:rPr lang="en-GB" sz="2800" dirty="0" smtClean="0">
                <a:solidFill>
                  <a:srgbClr val="008000"/>
                </a:solidFill>
                <a:latin typeface="GarageGothic-Bold" pitchFamily="50" charset="0"/>
              </a:rPr>
              <a:t>(Re-Bon)</a:t>
            </a:r>
            <a:endParaRPr lang="en-GB" sz="2800" dirty="0">
              <a:solidFill>
                <a:srgbClr val="008000"/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4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936775" y="1758947"/>
            <a:ext cx="10388600" cy="4291013"/>
          </a:xfrm>
        </p:spPr>
        <p:txBody>
          <a:bodyPr>
            <a:normAutofit fontScale="92500"/>
          </a:bodyPr>
          <a:lstStyle/>
          <a:p>
            <a:pPr marL="358775" indent="-358775">
              <a:spcBef>
                <a:spcPct val="0"/>
              </a:spcBef>
            </a:pPr>
            <a:r>
              <a:rPr lang="en-GB" altLang="en-US" dirty="0"/>
              <a:t>4</a:t>
            </a:r>
            <a:r>
              <a:rPr lang="en-GB" altLang="en-US" dirty="0" smtClean="0"/>
              <a:t> pilot projects underway: Belgium, France, Greece</a:t>
            </a:r>
            <a:r>
              <a:rPr lang="en-GB" altLang="en-US" dirty="0"/>
              <a:t> </a:t>
            </a:r>
            <a:r>
              <a:rPr lang="en-GB" altLang="en-US" dirty="0" smtClean="0"/>
              <a:t>&amp; Spain</a:t>
            </a:r>
          </a:p>
          <a:p>
            <a:pPr marL="358775" indent="-358775">
              <a:spcBef>
                <a:spcPct val="0"/>
              </a:spcBef>
            </a:pPr>
            <a:r>
              <a:rPr lang="en-GB" altLang="en-US" dirty="0" smtClean="0"/>
              <a:t>Many gleaning days already carried out; further gleaning days to be undertaken throughout summer 2015</a:t>
            </a:r>
          </a:p>
          <a:p>
            <a:pPr marL="358775" indent="-358775">
              <a:spcBef>
                <a:spcPct val="0"/>
              </a:spcBef>
            </a:pPr>
            <a:r>
              <a:rPr lang="en-GB" altLang="en-US" dirty="0" smtClean="0"/>
              <a:t>Final Evaluation will present case studies showing different operational approaches to gleaning, as demonstrated by the 4 pilot studies</a:t>
            </a:r>
          </a:p>
          <a:p>
            <a:pPr marL="358775" indent="-358775">
              <a:spcBef>
                <a:spcPct val="0"/>
              </a:spcBef>
            </a:pPr>
            <a:r>
              <a:rPr lang="en-GB" altLang="en-US" dirty="0" smtClean="0"/>
              <a:t>Gleaning Handbook and other web-based tools under construction – due for completion in September 2015</a:t>
            </a:r>
          </a:p>
          <a:p>
            <a:pPr marL="358775" indent="-358775">
              <a:spcBef>
                <a:spcPct val="0"/>
              </a:spcBef>
            </a:pPr>
            <a:r>
              <a:rPr lang="en-GB" altLang="en-US" dirty="0" smtClean="0"/>
              <a:t>Already seeing significant interest in gleaning from several countries outside the pilot study, including Poland, Ireland</a:t>
            </a:r>
            <a:r>
              <a:rPr lang="en-GB" altLang="en-US" dirty="0"/>
              <a:t> </a:t>
            </a:r>
            <a:r>
              <a:rPr lang="en-GB" altLang="en-US" dirty="0" smtClean="0"/>
              <a:t>&amp; Czech Republic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912813" y="360363"/>
            <a:ext cx="10388600" cy="635000"/>
          </a:xfrm>
        </p:spPr>
        <p:txBody>
          <a:bodyPr/>
          <a:lstStyle/>
          <a:p>
            <a:r>
              <a:rPr lang="en-GB" altLang="en-US" dirty="0" smtClean="0"/>
              <a:t>Gleaning Network 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226" y="510349"/>
            <a:ext cx="6112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8000"/>
                </a:solidFill>
                <a:latin typeface="GarageGothic-Bold" pitchFamily="50" charset="0"/>
              </a:rPr>
              <a:t>Gleaning Network EU</a:t>
            </a:r>
            <a:endParaRPr lang="en-GB" sz="4400" b="1" dirty="0">
              <a:solidFill>
                <a:srgbClr val="008000"/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8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6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bject 5"/>
          <p:cNvSpPr>
            <a:spLocks noChangeArrowheads="1"/>
          </p:cNvSpPr>
          <p:nvPr/>
        </p:nvSpPr>
        <p:spPr bwMode="auto">
          <a:xfrm>
            <a:off x="2818491" y="305519"/>
            <a:ext cx="6105524" cy="62331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0085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7325"/>
            <a:ext cx="8534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202" y="314369"/>
            <a:ext cx="427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The Gleaners, Jean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-François </a:t>
            </a: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Millet (1857)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9076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 noChangeArrowheads="1"/>
          </p:cNvSpPr>
          <p:nvPr/>
        </p:nvSpPr>
        <p:spPr bwMode="auto">
          <a:xfrm>
            <a:off x="141374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rrowheads="1"/>
          </p:cNvSpPr>
          <p:nvPr/>
        </p:nvSpPr>
        <p:spPr bwMode="auto">
          <a:xfrm>
            <a:off x="1557509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5212" y="5453063"/>
            <a:ext cx="63738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GarageGothic-Bold" pitchFamily="50" charset="0"/>
              </a:rPr>
              <a:t>UK </a:t>
            </a:r>
          </a:p>
          <a:p>
            <a:pPr algn="ctr"/>
            <a:r>
              <a:rPr lang="en-GB" sz="2800" dirty="0" smtClean="0">
                <a:solidFill>
                  <a:srgbClr val="FFFF00"/>
                </a:solidFill>
                <a:latin typeface="GarageGothic-Bold" pitchFamily="50" charset="0"/>
              </a:rPr>
              <a:t>(Gleaning Network UK / Feedback)</a:t>
            </a:r>
            <a:endParaRPr lang="en-GB" sz="2800" dirty="0">
              <a:solidFill>
                <a:srgbClr val="FFFF00"/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9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4715" b="31559"/>
          <a:stretch/>
        </p:blipFill>
        <p:spPr>
          <a:xfrm>
            <a:off x="2466032" y="0"/>
            <a:ext cx="7135738" cy="6858000"/>
          </a:xfrm>
          <a:prstGeom prst="rect">
            <a:avLst/>
          </a:prstGeom>
          <a:ln w="762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58269" y="176046"/>
            <a:ext cx="36981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  <a:latin typeface="GarageGothic-Bold" pitchFamily="50" charset="0"/>
              </a:rPr>
              <a:t>Spain </a:t>
            </a:r>
            <a:r>
              <a:rPr lang="en-GB" sz="2800" dirty="0" smtClean="0">
                <a:solidFill>
                  <a:srgbClr val="FFFFFF"/>
                </a:solidFill>
                <a:latin typeface="GarageGothic-Bold" pitchFamily="50" charset="0"/>
              </a:rPr>
              <a:t>(Espigoladors)</a:t>
            </a:r>
            <a:endParaRPr lang="en-GB" sz="2800" dirty="0">
              <a:solidFill>
                <a:srgbClr val="FFFFFF"/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3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b="4769"/>
          <a:stretch/>
        </p:blipFill>
        <p:spPr>
          <a:xfrm>
            <a:off x="440090" y="-1"/>
            <a:ext cx="11253670" cy="6873499"/>
          </a:xfrm>
          <a:prstGeom prst="rect">
            <a:avLst/>
          </a:prstGeom>
          <a:ln w="7620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1092" y="4595801"/>
            <a:ext cx="27784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Belgium</a:t>
            </a:r>
          </a:p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(Gleaning Network Belgium)</a:t>
            </a:r>
            <a:endParaRPr lang="en-GB" sz="2800" dirty="0">
              <a:solidFill>
                <a:schemeClr val="accent6">
                  <a:lumMod val="60000"/>
                  <a:lumOff val="40000"/>
                </a:schemeClr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4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5" b="6701"/>
          <a:stretch/>
        </p:blipFill>
        <p:spPr>
          <a:xfrm>
            <a:off x="2816560" y="0"/>
            <a:ext cx="6286967" cy="6913503"/>
          </a:xfrm>
          <a:prstGeom prst="rect">
            <a:avLst/>
          </a:prstGeom>
          <a:ln w="762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04028" y="5584861"/>
            <a:ext cx="27611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Greece</a:t>
            </a:r>
          </a:p>
          <a:p>
            <a:pPr algn="ctr"/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(</a:t>
            </a:r>
            <a:r>
              <a:rPr lang="en-GB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Boroume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geGothic-Bold" pitchFamily="50" charset="0"/>
              </a:rPr>
              <a:t>)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1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AAECB7AB1047BBB77D5FFADD2EF4" ma:contentTypeVersion="0" ma:contentTypeDescription="Create a new document." ma:contentTypeScope="" ma:versionID="3623857e09267fa3655ef5a0779f27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2FFC74-F213-4C52-9477-592B366112EA}"/>
</file>

<file path=customXml/itemProps2.xml><?xml version="1.0" encoding="utf-8"?>
<ds:datastoreItem xmlns:ds="http://schemas.openxmlformats.org/officeDocument/2006/customXml" ds:itemID="{3E62AD89-72C4-46CF-8323-E331C5E03796}"/>
</file>

<file path=customXml/itemProps3.xml><?xml version="1.0" encoding="utf-8"?>
<ds:datastoreItem xmlns:ds="http://schemas.openxmlformats.org/officeDocument/2006/customXml" ds:itemID="{3134B22F-7DAD-41BB-8117-FF716F4A24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106</Words>
  <Application>Microsoft Macintosh PowerPoint</Application>
  <PresentationFormat>Custom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Gleaning Network 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project</dc:title>
  <dc:creator>Dan Woolley</dc:creator>
  <cp:lastModifiedBy>Daniel Woolley</cp:lastModifiedBy>
  <cp:revision>34</cp:revision>
  <dcterms:created xsi:type="dcterms:W3CDTF">2015-04-15T15:45:08Z</dcterms:created>
  <dcterms:modified xsi:type="dcterms:W3CDTF">2015-06-02T09:48:29Z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0x0101007C2FAAECB7AB1047BBB77D5FFADD2EF4</vt:lpwstr>
  </property>
</Properties>
</file>