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79" r:id="rId3"/>
    <p:sldId id="280" r:id="rId4"/>
    <p:sldId id="305" r:id="rId5"/>
    <p:sldId id="299" r:id="rId6"/>
    <p:sldId id="300" r:id="rId7"/>
    <p:sldId id="303" r:id="rId8"/>
    <p:sldId id="285" r:id="rId9"/>
    <p:sldId id="287" r:id="rId10"/>
    <p:sldId id="304" r:id="rId11"/>
    <p:sldId id="306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03" autoAdjust="0"/>
  </p:normalViewPr>
  <p:slideViewPr>
    <p:cSldViewPr>
      <p:cViewPr>
        <p:scale>
          <a:sx n="75" d="100"/>
          <a:sy n="75" d="100"/>
        </p:scale>
        <p:origin x="-122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52C2A-9F94-4846-9CAE-1A091A4BBA84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D9036-4E1A-403A-A9FA-3B38EF4D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0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-NL" dirty="0" smtClean="0"/>
              <a:t>A first guideline</a:t>
            </a:r>
            <a:r>
              <a:rPr lang="nl-NL" baseline="0" dirty="0" smtClean="0"/>
              <a:t> in this exercise is the food waste pyramid.</a:t>
            </a:r>
          </a:p>
          <a:p>
            <a:pPr>
              <a:spcBef>
                <a:spcPts val="0"/>
              </a:spcBef>
              <a:buNone/>
            </a:pPr>
            <a:r>
              <a:rPr lang="nl-NL" baseline="0" dirty="0" smtClean="0"/>
              <a:t>When we set our aim: 0% food waste to landfill, ut could be an easy solution to make gas out of all this food. </a:t>
            </a:r>
          </a:p>
          <a:p>
            <a:pPr>
              <a:spcBef>
                <a:spcPts val="0"/>
              </a:spcBef>
              <a:buNone/>
            </a:pPr>
            <a:r>
              <a:rPr lang="nl-NL" baseline="0" dirty="0" smtClean="0"/>
              <a:t>We have to be aware this is a pitfall. Food is valuable: energy, manpower, land and carbon was invested. It’s a waste to make gas out of lettuce that could be eaten by people. </a:t>
            </a:r>
          </a:p>
          <a:p>
            <a:pPr>
              <a:spcBef>
                <a:spcPts val="0"/>
              </a:spcBef>
              <a:buNone/>
            </a:pPr>
            <a:r>
              <a:rPr lang="nl-NL" baseline="0" dirty="0" smtClean="0"/>
              <a:t>The right order is shown in the FW Pyramid. Reduce, feed to people, feed to livestock. And only then compost or make gas. </a:t>
            </a:r>
          </a:p>
          <a:p>
            <a:pPr>
              <a:spcBef>
                <a:spcPts val="0"/>
              </a:spcBef>
              <a:buNone/>
            </a:pPr>
            <a:r>
              <a:rPr lang="nl-NL" dirty="0" smtClean="0"/>
              <a:t>The</a:t>
            </a:r>
            <a:r>
              <a:rPr lang="nl-NL" baseline="0" dirty="0" smtClean="0"/>
              <a:t> Food Waste Pyramid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9B15-392B-4D51-A4BA-A898DBF9BB7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27A6-13CF-4969-8335-6282F23D6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3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9B15-392B-4D51-A4BA-A898DBF9BB7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27A6-13CF-4969-8335-6282F23D6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6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9B15-392B-4D51-A4BA-A898DBF9BB7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27A6-13CF-4969-8335-6282F23D6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1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8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9B15-392B-4D51-A4BA-A898DBF9BB7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27A6-13CF-4969-8335-6282F23D6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0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9B15-392B-4D51-A4BA-A898DBF9BB7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27A6-13CF-4969-8335-6282F23D6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6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9B15-392B-4D51-A4BA-A898DBF9BB7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27A6-13CF-4969-8335-6282F23D6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7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9B15-392B-4D51-A4BA-A898DBF9BB7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27A6-13CF-4969-8335-6282F23D6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4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9B15-392B-4D51-A4BA-A898DBF9BB7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27A6-13CF-4969-8335-6282F23D6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9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9B15-392B-4D51-A4BA-A898DBF9BB7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27A6-13CF-4969-8335-6282F23D6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9B15-392B-4D51-A4BA-A898DBF9BB7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27A6-13CF-4969-8335-6282F23D6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7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9B15-392B-4D51-A4BA-A898DBF9BB7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27A6-13CF-4969-8335-6282F23D6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0972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A9B15-392B-4D51-A4BA-A898DBF9BB7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427A6-13CF-4969-8335-6282F23D6EAA}" type="slidenum">
              <a:rPr lang="en-US" smtClean="0"/>
              <a:t>‹#›</a:t>
            </a:fld>
            <a:endParaRPr lang="en-US"/>
          </a:p>
        </p:txBody>
      </p:sp>
      <p:pic>
        <p:nvPicPr>
          <p:cNvPr id="1027" name="Picture 3" descr="C:\Users\Lyne\Google Drive\Food Surplus Entrepreneurs Network\Internal and organizational\logo style\FSE_Final_Logo\Final\JPGs (white background)\FSE_Flat_Colour_no_tag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1" t="26023" r="27970" b="30585"/>
          <a:stretch/>
        </p:blipFill>
        <p:spPr bwMode="auto">
          <a:xfrm>
            <a:off x="7287096" y="23912"/>
            <a:ext cx="1856904" cy="114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effpa.eu/wp-content/uploads/2014/11/9755df97e8aee5b456a93916bbab963bcf3f1f06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" y="0"/>
            <a:ext cx="1075904" cy="11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49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info@fsenetwork.org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www.fsenetwork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facebook.com/fsenetwork" TargetMode="Externa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en-US" dirty="0"/>
          </a:p>
        </p:txBody>
      </p:sp>
      <p:pic>
        <p:nvPicPr>
          <p:cNvPr id="1026" name="Picture 2" descr="C:\Users\Lyne\Google Drive\Food Surplus Entrepreneurs Network\Internal and organizational\logo style\FSE_Final_Logo\Final\FSE_Flat_colour_t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-242888"/>
            <a:ext cx="8791575" cy="73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Food Surplus Roundtable</a:t>
            </a:r>
            <a:endParaRPr lang="en-US" dirty="0"/>
          </a:p>
        </p:txBody>
      </p:sp>
      <p:pic>
        <p:nvPicPr>
          <p:cNvPr id="1026" name="Picture 2" descr="C:\Users\Lyne\Google Drive\Food Surplus Entrepreneurs Network\Community\Budapest HUB\Food Waste heroes in Hunga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15019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01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Food Surplus Roundtable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72" y="1192534"/>
            <a:ext cx="8229600" cy="4525963"/>
          </a:xfrm>
        </p:spPr>
        <p:txBody>
          <a:bodyPr/>
          <a:lstStyle/>
          <a:p>
            <a:r>
              <a:rPr lang="nl-NL" dirty="0" smtClean="0"/>
              <a:t>Starting a Local Community Hub in Budapest</a:t>
            </a:r>
          </a:p>
          <a:p>
            <a:r>
              <a:rPr lang="nl-NL" dirty="0" smtClean="0"/>
              <a:t>Thursday 4 June, 18:30-21:00</a:t>
            </a:r>
          </a:p>
          <a:p>
            <a:r>
              <a:rPr lang="en-US" dirty="0" smtClean="0"/>
              <a:t>Address: 3</a:t>
            </a:r>
            <a:r>
              <a:rPr lang="en-US" dirty="0"/>
              <a:t>, </a:t>
            </a:r>
            <a:r>
              <a:rPr lang="en-US" dirty="0" err="1"/>
              <a:t>Három</a:t>
            </a:r>
            <a:r>
              <a:rPr lang="en-US" dirty="0"/>
              <a:t>, Three,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Kazinczy</a:t>
            </a:r>
            <a:r>
              <a:rPr lang="en-US" dirty="0" smtClean="0"/>
              <a:t> </a:t>
            </a:r>
            <a:r>
              <a:rPr lang="en-US" dirty="0" err="1"/>
              <a:t>utca</a:t>
            </a:r>
            <a:r>
              <a:rPr lang="en-US" dirty="0"/>
              <a:t> 1, 1075 Budapest, Hungary</a:t>
            </a:r>
            <a:endParaRPr lang="nl-NL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28819" r="14397" b="24827"/>
          <a:stretch/>
        </p:blipFill>
        <p:spPr bwMode="auto">
          <a:xfrm>
            <a:off x="267172" y="3455516"/>
            <a:ext cx="8636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87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600200"/>
            <a:ext cx="6059016" cy="49249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>
                <a:hlinkClick r:id="rId2"/>
              </a:rPr>
              <a:t>www.fsenetwork.org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info@fsenetwork.org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@FSENetwork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facebook.com/</a:t>
            </a:r>
            <a:r>
              <a:rPr lang="en-US" dirty="0" err="1" smtClean="0">
                <a:hlinkClick r:id="rId4"/>
              </a:rPr>
              <a:t>FSENetwork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nl-NL" dirty="0" smtClean="0"/>
              <a:t>Food Surplus Entrepreneurs Network</a:t>
            </a:r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#FWCparis</a:t>
            </a:r>
            <a:endParaRPr lang="en-US"/>
          </a:p>
        </p:txBody>
      </p:sp>
      <p:pic>
        <p:nvPicPr>
          <p:cNvPr id="5124" name="Picture 4" descr="https://pbs.twimg.com/profile_images/571076061169868800/2dDdk-Uh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24674" r="17073" b="23323"/>
          <a:stretch/>
        </p:blipFill>
        <p:spPr bwMode="auto">
          <a:xfrm>
            <a:off x="668760" y="3270696"/>
            <a:ext cx="864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blog.graphicsystems.com/Portals/11174/images/linked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t/u/G/P/e/6/website-icon-m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2" y="1412776"/>
            <a:ext cx="77739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cons.iconarchive.com/icons/cornmanthe3rd/plex/512/Communication-email-2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0" y="234888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2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Vision</a:t>
            </a:r>
          </a:p>
          <a:p>
            <a:r>
              <a:rPr lang="nl-NL" dirty="0" smtClean="0"/>
              <a:t>Working towards a Zero </a:t>
            </a:r>
            <a:r>
              <a:rPr lang="nl-NL" dirty="0"/>
              <a:t>F</a:t>
            </a:r>
            <a:r>
              <a:rPr lang="nl-NL" dirty="0" smtClean="0"/>
              <a:t>ood Waste society through social innovation</a:t>
            </a:r>
          </a:p>
          <a:p>
            <a:r>
              <a:rPr lang="nl-NL" dirty="0" smtClean="0"/>
              <a:t>(Social) innovators push the whole society with their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2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/>
              <a:t>Mission: Steering the movement of Food Surplus Entrepreneurs </a:t>
            </a:r>
          </a:p>
          <a:p>
            <a:r>
              <a:rPr lang="nl-NL" dirty="0" smtClean="0"/>
              <a:t>European community of Food Surplus Entrepreneurs </a:t>
            </a:r>
          </a:p>
          <a:p>
            <a:r>
              <a:rPr lang="nl-NL" dirty="0" smtClean="0"/>
              <a:t>Goals</a:t>
            </a:r>
          </a:p>
          <a:p>
            <a:pPr lvl="1"/>
            <a:r>
              <a:rPr lang="nl-NL" dirty="0"/>
              <a:t>Exchange: </a:t>
            </a:r>
            <a:r>
              <a:rPr lang="nl-NL" dirty="0" smtClean="0"/>
              <a:t>learn from each other</a:t>
            </a:r>
            <a:endParaRPr lang="en-US" dirty="0"/>
          </a:p>
          <a:p>
            <a:pPr lvl="1"/>
            <a:r>
              <a:rPr lang="nl-NL" dirty="0" smtClean="0"/>
              <a:t>Collaboration: connect Food Surplus Entrepreneurs into an ecosystem to tackle common chalenges</a:t>
            </a:r>
          </a:p>
          <a:p>
            <a:pPr lvl="1"/>
            <a:r>
              <a:rPr lang="nl-NL" dirty="0" smtClean="0"/>
              <a:t>Visibility: spreading innovations to other contexts</a:t>
            </a:r>
          </a:p>
        </p:txBody>
      </p:sp>
    </p:spTree>
    <p:extLst>
      <p:ext uri="{BB962C8B-B14F-4D97-AF65-F5344CB8AC3E}">
        <p14:creationId xmlns:p14="http://schemas.microsoft.com/office/powerpoint/2010/main" val="224571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55576" y="274637"/>
            <a:ext cx="7128792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4000" dirty="0" smtClean="0"/>
              <a:t>Food Waste Pyramid - Feedback</a:t>
            </a:r>
            <a:endParaRPr lang="en-GB" sz="4000" dirty="0"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 b="36326"/>
          <a:stretch/>
        </p:blipFill>
        <p:spPr>
          <a:xfrm>
            <a:off x="899592" y="1556792"/>
            <a:ext cx="7236296" cy="53012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3380"/>
            <a:ext cx="208575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776145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1. A </a:t>
            </a:r>
            <a:r>
              <a:rPr lang="en-GB" dirty="0"/>
              <a:t>System 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26" name="Picture 2" descr="C:\Users\Lyne\Google Drive\Food Surplus Entrepreneurs Network\Events\Food Waste Collab Paris 27 May\programme\Presentations\subparts\Slid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5755952" cy="506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105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Reduce</a:t>
            </a:r>
          </a:p>
        </p:txBody>
      </p:sp>
      <p:pic>
        <p:nvPicPr>
          <p:cNvPr id="2050" name="Picture 2" descr="C:\Users\Lyne\Google Drive\Food Surplus Entrepreneurs Network\Events\Food Waste Collab Paris 27 May\programme\Presentations\subparts\Slid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9" y="1971971"/>
            <a:ext cx="8968427" cy="43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975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Feeding to people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772100" y="3946734"/>
            <a:ext cx="6482700" cy="10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074" name="Picture 2" descr="C:\Users\Lyne\Google Drive\Food Surplus Entrepreneurs Network\Events\Food Waste Collab Paris 27 May\programme\Presentations\subparts\Slide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38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472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Local Community Hubs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nl-NL" dirty="0" smtClean="0"/>
              <a:t>Where?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8" t="28025" r="19406" b="6250"/>
          <a:stretch/>
        </p:blipFill>
        <p:spPr bwMode="auto">
          <a:xfrm>
            <a:off x="611560" y="2044866"/>
            <a:ext cx="7285704" cy="480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5796136" y="5661248"/>
            <a:ext cx="720080" cy="69837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1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Local Community Hubs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030019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Who?</a:t>
            </a:r>
          </a:p>
          <a:p>
            <a:pPr lvl="1"/>
            <a:r>
              <a:rPr lang="nl-NL" dirty="0" smtClean="0"/>
              <a:t>Social innovators fighting food waste</a:t>
            </a:r>
          </a:p>
          <a:p>
            <a:pPr lvl="1"/>
            <a:r>
              <a:rPr lang="nl-NL" dirty="0" smtClean="0"/>
              <a:t>Changemakers </a:t>
            </a:r>
          </a:p>
          <a:p>
            <a:pPr lvl="1"/>
            <a:r>
              <a:rPr lang="nl-NL" dirty="0" smtClean="0"/>
              <a:t>Volunteer coordinator</a:t>
            </a:r>
          </a:p>
          <a:p>
            <a:r>
              <a:rPr lang="nl-NL" dirty="0" smtClean="0"/>
              <a:t>Collaborations</a:t>
            </a:r>
          </a:p>
          <a:p>
            <a:pPr lvl="1"/>
            <a:r>
              <a:rPr lang="nl-NL" dirty="0" smtClean="0"/>
              <a:t>Sourcing</a:t>
            </a:r>
            <a:endParaRPr lang="nl-NL" dirty="0"/>
          </a:p>
          <a:p>
            <a:pPr lvl="1"/>
            <a:r>
              <a:rPr lang="nl-NL" dirty="0"/>
              <a:t>Sharing </a:t>
            </a:r>
            <a:r>
              <a:rPr lang="nl-NL" dirty="0" smtClean="0"/>
              <a:t>resources</a:t>
            </a:r>
            <a:endParaRPr lang="nl-NL" dirty="0"/>
          </a:p>
          <a:p>
            <a:pPr lvl="1"/>
            <a:r>
              <a:rPr lang="nl-NL" dirty="0"/>
              <a:t>Mapping sector capacity</a:t>
            </a:r>
          </a:p>
          <a:p>
            <a:pPr lvl="1"/>
            <a:r>
              <a:rPr lang="nl-NL" dirty="0"/>
              <a:t>Offering </a:t>
            </a:r>
            <a:r>
              <a:rPr lang="nl-NL" dirty="0" smtClean="0"/>
              <a:t>services </a:t>
            </a:r>
            <a:r>
              <a:rPr lang="nl-NL" dirty="0"/>
              <a:t>and products</a:t>
            </a:r>
          </a:p>
          <a:p>
            <a:pPr lvl="1"/>
            <a:r>
              <a:rPr lang="nl-NL" dirty="0"/>
              <a:t>Advising policy </a:t>
            </a:r>
            <a:r>
              <a:rPr lang="nl-NL" dirty="0" smtClean="0"/>
              <a:t>makers</a:t>
            </a:r>
            <a:endParaRPr lang="nl-NL" dirty="0"/>
          </a:p>
          <a:p>
            <a:pPr lvl="1"/>
            <a:r>
              <a:rPr lang="nl-NL" dirty="0"/>
              <a:t>Communication</a:t>
            </a:r>
            <a:endParaRPr lang="en-US" dirty="0"/>
          </a:p>
          <a:p>
            <a:endParaRPr lang="nl-NL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50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2FAAECB7AB1047BBB77D5FFADD2EF4" ma:contentTypeVersion="0" ma:contentTypeDescription="Create a new document." ma:contentTypeScope="" ma:versionID="3623857e09267fa3655ef5a0779f27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F02A00-1B19-4C69-9593-F54547C55D52}"/>
</file>

<file path=customXml/itemProps2.xml><?xml version="1.0" encoding="utf-8"?>
<ds:datastoreItem xmlns:ds="http://schemas.openxmlformats.org/officeDocument/2006/customXml" ds:itemID="{168AF898-A4F3-44E9-BB0B-4C97F02789EB}"/>
</file>

<file path=customXml/itemProps3.xml><?xml version="1.0" encoding="utf-8"?>
<ds:datastoreItem xmlns:ds="http://schemas.openxmlformats.org/officeDocument/2006/customXml" ds:itemID="{B7440858-E786-46E6-AD80-EA4A255D6442}"/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264</Words>
  <Application>Microsoft Office PowerPoint</Application>
  <PresentationFormat>On-screen Show (4:3)</PresentationFormat>
  <Paragraphs>50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Why?</vt:lpstr>
      <vt:lpstr>How?</vt:lpstr>
      <vt:lpstr>Food Waste Pyramid - Feedback</vt:lpstr>
      <vt:lpstr>1. A System </vt:lpstr>
      <vt:lpstr>Reduce</vt:lpstr>
      <vt:lpstr>Feeding to people</vt:lpstr>
      <vt:lpstr>Local Community Hubs</vt:lpstr>
      <vt:lpstr>Local Community Hubs</vt:lpstr>
      <vt:lpstr>Food Surplus Roundtable</vt:lpstr>
      <vt:lpstr>Food Surplus Roundtable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Lyne Uytterhoeven</dc:creator>
  <cp:lastModifiedBy>Lyne Uytterhoeven</cp:lastModifiedBy>
  <cp:revision>56</cp:revision>
  <dcterms:created xsi:type="dcterms:W3CDTF">2015-03-10T17:04:19Z</dcterms:created>
  <dcterms:modified xsi:type="dcterms:W3CDTF">2015-06-03T11:20:34Z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0x0101007C2FAAECB7AB1047BBB77D5FFADD2EF4</vt:lpwstr>
  </property>
</Properties>
</file>