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35"/>
  </p:notesMasterIdLst>
  <p:handoutMasterIdLst>
    <p:handoutMasterId r:id="rId36"/>
  </p:handoutMasterIdLst>
  <p:sldIdLst>
    <p:sldId id="329" r:id="rId5"/>
    <p:sldId id="289" r:id="rId6"/>
    <p:sldId id="297" r:id="rId7"/>
    <p:sldId id="330" r:id="rId8"/>
    <p:sldId id="338" r:id="rId9"/>
    <p:sldId id="339" r:id="rId10"/>
    <p:sldId id="340" r:id="rId11"/>
    <p:sldId id="342" r:id="rId12"/>
    <p:sldId id="341" r:id="rId13"/>
    <p:sldId id="344" r:id="rId14"/>
    <p:sldId id="361" r:id="rId15"/>
    <p:sldId id="345" r:id="rId16"/>
    <p:sldId id="346" r:id="rId17"/>
    <p:sldId id="347" r:id="rId18"/>
    <p:sldId id="353" r:id="rId19"/>
    <p:sldId id="358" r:id="rId20"/>
    <p:sldId id="360" r:id="rId21"/>
    <p:sldId id="366" r:id="rId22"/>
    <p:sldId id="367" r:id="rId23"/>
    <p:sldId id="368" r:id="rId24"/>
    <p:sldId id="362" r:id="rId25"/>
    <p:sldId id="363" r:id="rId26"/>
    <p:sldId id="364" r:id="rId27"/>
    <p:sldId id="355" r:id="rId28"/>
    <p:sldId id="369" r:id="rId29"/>
    <p:sldId id="365" r:id="rId30"/>
    <p:sldId id="357" r:id="rId31"/>
    <p:sldId id="351" r:id="rId32"/>
    <p:sldId id="284" r:id="rId33"/>
    <p:sldId id="350" r:id="rId3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icitas Schneider" initials="F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A21"/>
    <a:srgbClr val="0095C4"/>
    <a:srgbClr val="005696"/>
    <a:srgbClr val="602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4" autoAdjust="0"/>
    <p:restoredTop sz="83051" autoAdjust="0"/>
  </p:normalViewPr>
  <p:slideViewPr>
    <p:cSldViewPr>
      <p:cViewPr>
        <p:scale>
          <a:sx n="73" d="100"/>
          <a:sy n="73" d="100"/>
        </p:scale>
        <p:origin x="-1038" y="222"/>
      </p:cViewPr>
      <p:guideLst>
        <p:guide orient="horz" pos="2160"/>
        <p:guide pos="325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260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SERVERH81000\DATAH81000\H81000\H813\projekte\FUSIONS_KBBE_9367\WP1_data%20and%20assessment\T1.4\1.4.2_LCA%20data%20collection\indicator%20products\representativeness_BOK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H81000\DATAH81000\H81000\H813\projekte\FUSIONS_KBBE_9367\WP1_data%20and%20assessment\T1.4\1.4.2_LCA%20data%20collection\indicator%20products\representativeness_BOKU.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ERVERH81000\DATAH81000\H81000\H813\projekte\FUSIONS_KBBE_9367\WP1_data%20and%20assessment\T1.4\1.4.2_LCA%20data%20collection\Food%20waste%20treatment%20in%20EU\Waste%20management%20routes_EU_v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ERVERH81000\DATAH81000\H81000\H813\projekte\FUSIONS_KBBE_9367\WP1_data%20and%20assessment\T1.4\1.4.2_LCA%20data%20collection\Bottom%20up\Bottom%20up%20data_GWP_summary%20report_BOKU20152305_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de-AT" sz="1200"/>
              <a:t>Food domestic utilization in EU 2011 (excl. alcohol)</a:t>
            </a:r>
          </a:p>
        </c:rich>
      </c:tx>
      <c:layout/>
      <c:overlay val="0"/>
    </c:title>
    <c:autoTitleDeleted val="0"/>
    <c:plotArea>
      <c:layout/>
      <c:barChart>
        <c:barDir val="bar"/>
        <c:grouping val="stacked"/>
        <c:varyColors val="0"/>
        <c:ser>
          <c:idx val="0"/>
          <c:order val="0"/>
          <c:tx>
            <c:strRef>
              <c:f>Tabelle1!$D$26</c:f>
              <c:strCache>
                <c:ptCount val="1"/>
                <c:pt idx="0">
                  <c:v>Indicator products</c:v>
                </c:pt>
              </c:strCache>
            </c:strRef>
          </c:tx>
          <c:invertIfNegative val="0"/>
          <c:cat>
            <c:strRef>
              <c:f>Tabelle1!$A$27:$A$34</c:f>
              <c:strCache>
                <c:ptCount val="8"/>
                <c:pt idx="0">
                  <c:v>Cereals</c:v>
                </c:pt>
                <c:pt idx="1">
                  <c:v>Roots &amp; tubers</c:v>
                </c:pt>
                <c:pt idx="2">
                  <c:v>Oil crops, pulses, sugar crops &amp; nuts</c:v>
                </c:pt>
                <c:pt idx="3">
                  <c:v>Fruits &amp; vegetables</c:v>
                </c:pt>
                <c:pt idx="4">
                  <c:v>Meat &amp; animal fat</c:v>
                </c:pt>
                <c:pt idx="5">
                  <c:v>Fish &amp; seafood</c:v>
                </c:pt>
                <c:pt idx="6">
                  <c:v>Dairy &amp; eggs</c:v>
                </c:pt>
                <c:pt idx="7">
                  <c:v>Other (miscellaneous)</c:v>
                </c:pt>
              </c:strCache>
            </c:strRef>
          </c:cat>
          <c:val>
            <c:numRef>
              <c:f>Tabelle1!$D$27:$D$34</c:f>
              <c:numCache>
                <c:formatCode>General</c:formatCode>
                <c:ptCount val="8"/>
                <c:pt idx="0">
                  <c:v>124.9</c:v>
                </c:pt>
                <c:pt idx="1">
                  <c:v>71.900000000000006</c:v>
                </c:pt>
                <c:pt idx="3">
                  <c:v>45.7</c:v>
                </c:pt>
                <c:pt idx="4">
                  <c:v>77.8</c:v>
                </c:pt>
                <c:pt idx="5">
                  <c:v>16.3</c:v>
                </c:pt>
                <c:pt idx="6">
                  <c:v>240.1</c:v>
                </c:pt>
              </c:numCache>
            </c:numRef>
          </c:val>
        </c:ser>
        <c:ser>
          <c:idx val="1"/>
          <c:order val="1"/>
          <c:tx>
            <c:strRef>
              <c:f>Tabelle1!$E$26</c:f>
              <c:strCache>
                <c:ptCount val="1"/>
                <c:pt idx="0">
                  <c:v>Others</c:v>
                </c:pt>
              </c:strCache>
            </c:strRef>
          </c:tx>
          <c:invertIfNegative val="0"/>
          <c:cat>
            <c:strRef>
              <c:f>Tabelle1!$A$27:$A$34</c:f>
              <c:strCache>
                <c:ptCount val="8"/>
                <c:pt idx="0">
                  <c:v>Cereals</c:v>
                </c:pt>
                <c:pt idx="1">
                  <c:v>Roots &amp; tubers</c:v>
                </c:pt>
                <c:pt idx="2">
                  <c:v>Oil crops, pulses, sugar crops &amp; nuts</c:v>
                </c:pt>
                <c:pt idx="3">
                  <c:v>Fruits &amp; vegetables</c:v>
                </c:pt>
                <c:pt idx="4">
                  <c:v>Meat &amp; animal fat</c:v>
                </c:pt>
                <c:pt idx="5">
                  <c:v>Fish &amp; seafood</c:v>
                </c:pt>
                <c:pt idx="6">
                  <c:v>Dairy &amp; eggs</c:v>
                </c:pt>
                <c:pt idx="7">
                  <c:v>Other (miscellaneous)</c:v>
                </c:pt>
              </c:strCache>
            </c:strRef>
          </c:cat>
          <c:val>
            <c:numRef>
              <c:f>Tabelle1!$E$27:$E$34</c:f>
              <c:numCache>
                <c:formatCode>General</c:formatCode>
                <c:ptCount val="8"/>
                <c:pt idx="1">
                  <c:v>0</c:v>
                </c:pt>
                <c:pt idx="2">
                  <c:v>0</c:v>
                </c:pt>
                <c:pt idx="3">
                  <c:v>170.1</c:v>
                </c:pt>
                <c:pt idx="4">
                  <c:v>7.5</c:v>
                </c:pt>
                <c:pt idx="5">
                  <c:v>6.7</c:v>
                </c:pt>
                <c:pt idx="6">
                  <c:v>12</c:v>
                </c:pt>
                <c:pt idx="7">
                  <c:v>21.3</c:v>
                </c:pt>
              </c:numCache>
            </c:numRef>
          </c:val>
        </c:ser>
        <c:dLbls>
          <c:showLegendKey val="0"/>
          <c:showVal val="0"/>
          <c:showCatName val="0"/>
          <c:showSerName val="0"/>
          <c:showPercent val="0"/>
          <c:showBubbleSize val="0"/>
        </c:dLbls>
        <c:gapWidth val="150"/>
        <c:overlap val="100"/>
        <c:axId val="74607104"/>
        <c:axId val="65041472"/>
      </c:barChart>
      <c:catAx>
        <c:axId val="74607104"/>
        <c:scaling>
          <c:orientation val="minMax"/>
        </c:scaling>
        <c:delete val="0"/>
        <c:axPos val="l"/>
        <c:majorTickMark val="out"/>
        <c:minorTickMark val="none"/>
        <c:tickLblPos val="nextTo"/>
        <c:crossAx val="65041472"/>
        <c:crosses val="autoZero"/>
        <c:auto val="1"/>
        <c:lblAlgn val="ctr"/>
        <c:lblOffset val="100"/>
        <c:noMultiLvlLbl val="0"/>
      </c:catAx>
      <c:valAx>
        <c:axId val="65041472"/>
        <c:scaling>
          <c:orientation val="minMax"/>
        </c:scaling>
        <c:delete val="0"/>
        <c:axPos val="b"/>
        <c:majorGridlines/>
        <c:title>
          <c:tx>
            <c:rich>
              <a:bodyPr/>
              <a:lstStyle/>
              <a:p>
                <a:pPr>
                  <a:defRPr/>
                </a:pPr>
                <a:r>
                  <a:rPr lang="de-AT"/>
                  <a:t>kg/capita</a:t>
                </a:r>
                <a:r>
                  <a:rPr lang="de-AT" baseline="0"/>
                  <a:t> and </a:t>
                </a:r>
                <a:r>
                  <a:rPr lang="de-AT"/>
                  <a:t>year</a:t>
                </a:r>
              </a:p>
            </c:rich>
          </c:tx>
          <c:layout/>
          <c:overlay val="0"/>
        </c:title>
        <c:numFmt formatCode="General" sourceLinked="1"/>
        <c:majorTickMark val="out"/>
        <c:minorTickMark val="none"/>
        <c:tickLblPos val="nextTo"/>
        <c:crossAx val="746071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de-AT" sz="1200"/>
              <a:t>Production</a:t>
            </a:r>
            <a:r>
              <a:rPr lang="de-AT" sz="1200" baseline="0"/>
              <a:t> in EU 2011 (excl. alcohol)</a:t>
            </a:r>
            <a:endParaRPr lang="de-AT" sz="1200"/>
          </a:p>
        </c:rich>
      </c:tx>
      <c:layout/>
      <c:overlay val="0"/>
    </c:title>
    <c:autoTitleDeleted val="0"/>
    <c:plotArea>
      <c:layout/>
      <c:barChart>
        <c:barDir val="bar"/>
        <c:grouping val="stacked"/>
        <c:varyColors val="0"/>
        <c:ser>
          <c:idx val="0"/>
          <c:order val="0"/>
          <c:tx>
            <c:strRef>
              <c:f>Tabelle1!$B$26</c:f>
              <c:strCache>
                <c:ptCount val="1"/>
                <c:pt idx="0">
                  <c:v>Indicator products</c:v>
                </c:pt>
              </c:strCache>
            </c:strRef>
          </c:tx>
          <c:invertIfNegative val="0"/>
          <c:cat>
            <c:strRef>
              <c:f>Tabelle1!$A$27:$A$34</c:f>
              <c:strCache>
                <c:ptCount val="8"/>
                <c:pt idx="0">
                  <c:v>Cereals</c:v>
                </c:pt>
                <c:pt idx="1">
                  <c:v>Roots &amp; tubers</c:v>
                </c:pt>
                <c:pt idx="2">
                  <c:v>Oil crops, pulses, sugar crops &amp; nuts</c:v>
                </c:pt>
                <c:pt idx="3">
                  <c:v>Fruits &amp; vegetables</c:v>
                </c:pt>
                <c:pt idx="4">
                  <c:v>Meat &amp; animal fat</c:v>
                </c:pt>
                <c:pt idx="5">
                  <c:v>Fish &amp; seafood</c:v>
                </c:pt>
                <c:pt idx="6">
                  <c:v>Dairy &amp; eggs</c:v>
                </c:pt>
                <c:pt idx="7">
                  <c:v>Other (miscellaneous)</c:v>
                </c:pt>
              </c:strCache>
            </c:strRef>
          </c:cat>
          <c:val>
            <c:numRef>
              <c:f>Tabelle1!$B$27:$B$34</c:f>
              <c:numCache>
                <c:formatCode>General</c:formatCode>
                <c:ptCount val="8"/>
                <c:pt idx="0">
                  <c:v>293091</c:v>
                </c:pt>
                <c:pt idx="1">
                  <c:v>62298</c:v>
                </c:pt>
                <c:pt idx="3">
                  <c:v>27978</c:v>
                </c:pt>
                <c:pt idx="4">
                  <c:v>43718</c:v>
                </c:pt>
                <c:pt idx="5">
                  <c:v>5342</c:v>
                </c:pt>
                <c:pt idx="6">
                  <c:v>155527</c:v>
                </c:pt>
              </c:numCache>
            </c:numRef>
          </c:val>
        </c:ser>
        <c:ser>
          <c:idx val="1"/>
          <c:order val="1"/>
          <c:tx>
            <c:strRef>
              <c:f>Tabelle1!$C$26</c:f>
              <c:strCache>
                <c:ptCount val="1"/>
                <c:pt idx="0">
                  <c:v>Others</c:v>
                </c:pt>
              </c:strCache>
            </c:strRef>
          </c:tx>
          <c:invertIfNegative val="0"/>
          <c:cat>
            <c:strRef>
              <c:f>Tabelle1!$A$27:$A$34</c:f>
              <c:strCache>
                <c:ptCount val="8"/>
                <c:pt idx="0">
                  <c:v>Cereals</c:v>
                </c:pt>
                <c:pt idx="1">
                  <c:v>Roots &amp; tubers</c:v>
                </c:pt>
                <c:pt idx="2">
                  <c:v>Oil crops, pulses, sugar crops &amp; nuts</c:v>
                </c:pt>
                <c:pt idx="3">
                  <c:v>Fruits &amp; vegetables</c:v>
                </c:pt>
                <c:pt idx="4">
                  <c:v>Meat &amp; animal fat</c:v>
                </c:pt>
                <c:pt idx="5">
                  <c:v>Fish &amp; seafood</c:v>
                </c:pt>
                <c:pt idx="6">
                  <c:v>Dairy &amp; eggs</c:v>
                </c:pt>
                <c:pt idx="7">
                  <c:v>Other (miscellaneous)</c:v>
                </c:pt>
              </c:strCache>
            </c:strRef>
          </c:cat>
          <c:val>
            <c:numRef>
              <c:f>Tabelle1!$C$27:$C$34</c:f>
              <c:numCache>
                <c:formatCode>General</c:formatCode>
                <c:ptCount val="8"/>
                <c:pt idx="1">
                  <c:v>85</c:v>
                </c:pt>
                <c:pt idx="2">
                  <c:v>214431</c:v>
                </c:pt>
                <c:pt idx="3">
                  <c:v>102375</c:v>
                </c:pt>
                <c:pt idx="4">
                  <c:v>14957</c:v>
                </c:pt>
                <c:pt idx="5">
                  <c:v>1393</c:v>
                </c:pt>
                <c:pt idx="6">
                  <c:v>6883</c:v>
                </c:pt>
                <c:pt idx="7">
                  <c:v>143</c:v>
                </c:pt>
              </c:numCache>
            </c:numRef>
          </c:val>
        </c:ser>
        <c:dLbls>
          <c:showLegendKey val="0"/>
          <c:showVal val="0"/>
          <c:showCatName val="0"/>
          <c:showSerName val="0"/>
          <c:showPercent val="0"/>
          <c:showBubbleSize val="0"/>
        </c:dLbls>
        <c:gapWidth val="150"/>
        <c:overlap val="100"/>
        <c:axId val="74606592"/>
        <c:axId val="65043200"/>
      </c:barChart>
      <c:catAx>
        <c:axId val="74606592"/>
        <c:scaling>
          <c:orientation val="minMax"/>
        </c:scaling>
        <c:delete val="0"/>
        <c:axPos val="l"/>
        <c:majorTickMark val="out"/>
        <c:minorTickMark val="none"/>
        <c:tickLblPos val="nextTo"/>
        <c:crossAx val="65043200"/>
        <c:crosses val="autoZero"/>
        <c:auto val="1"/>
        <c:lblAlgn val="ctr"/>
        <c:lblOffset val="100"/>
        <c:noMultiLvlLbl val="0"/>
      </c:catAx>
      <c:valAx>
        <c:axId val="65043200"/>
        <c:scaling>
          <c:orientation val="minMax"/>
        </c:scaling>
        <c:delete val="0"/>
        <c:axPos val="b"/>
        <c:majorGridlines/>
        <c:title>
          <c:tx>
            <c:rich>
              <a:bodyPr/>
              <a:lstStyle/>
              <a:p>
                <a:pPr>
                  <a:defRPr/>
                </a:pPr>
                <a:r>
                  <a:rPr lang="de-AT"/>
                  <a:t>Million kg/year</a:t>
                </a:r>
              </a:p>
            </c:rich>
          </c:tx>
          <c:layout/>
          <c:overlay val="0"/>
        </c:title>
        <c:numFmt formatCode="General" sourceLinked="1"/>
        <c:majorTickMark val="out"/>
        <c:minorTickMark val="none"/>
        <c:tickLblPos val="nextTo"/>
        <c:crossAx val="746065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de-AT" sz="1400"/>
              <a:t>Food Waste recovery</a:t>
            </a:r>
            <a:r>
              <a:rPr lang="de-AT" sz="1400" baseline="0"/>
              <a:t> and disposal in EU-28</a:t>
            </a:r>
          </a:p>
        </c:rich>
      </c:tx>
      <c:layout/>
      <c:overlay val="0"/>
    </c:title>
    <c:autoTitleDeleted val="0"/>
    <c:plotArea>
      <c:layout/>
      <c:pieChart>
        <c:varyColors val="1"/>
        <c:ser>
          <c:idx val="0"/>
          <c:order val="0"/>
          <c:dLbls>
            <c:dLbl>
              <c:idx val="5"/>
              <c:layout>
                <c:manualLayout>
                  <c:x val="0.35160717410323711"/>
                  <c:y val="0.10001374916932101"/>
                </c:manualLayout>
              </c:layout>
              <c:showLegendKey val="0"/>
              <c:showVal val="0"/>
              <c:showCatName val="1"/>
              <c:showSerName val="0"/>
              <c:showPercent val="1"/>
              <c:showBubbleSize val="0"/>
            </c:dLbl>
            <c:dLbl>
              <c:idx val="6"/>
              <c:layout>
                <c:manualLayout>
                  <c:x val="0.39943897637795278"/>
                  <c:y val="0.18653488054661918"/>
                </c:manualLayout>
              </c:layout>
              <c:showLegendKey val="0"/>
              <c:showVal val="0"/>
              <c:showCatName val="1"/>
              <c:showSerName val="0"/>
              <c:showPercent val="1"/>
              <c:showBubbleSize val="0"/>
            </c:dLbl>
            <c:numFmt formatCode="0.0%" sourceLinked="0"/>
            <c:txPr>
              <a:bodyPr/>
              <a:lstStyle/>
              <a:p>
                <a:pPr>
                  <a:defRPr sz="1200"/>
                </a:pPr>
                <a:endParaRPr lang="de-DE"/>
              </a:p>
            </c:txPr>
            <c:showLegendKey val="0"/>
            <c:showVal val="0"/>
            <c:showCatName val="1"/>
            <c:showSerName val="0"/>
            <c:showPercent val="1"/>
            <c:showBubbleSize val="0"/>
            <c:showLeaderLines val="1"/>
          </c:dLbls>
          <c:cat>
            <c:strRef>
              <c:f>'Tables for the report'!$B$50:$B$56</c:f>
              <c:strCache>
                <c:ptCount val="6"/>
                <c:pt idx="0">
                  <c:v>composting</c:v>
                </c:pt>
                <c:pt idx="1">
                  <c:v>anaerobic digestion</c:v>
                </c:pt>
                <c:pt idx="2">
                  <c:v>co-generation</c:v>
                </c:pt>
                <c:pt idx="3">
                  <c:v>incineration</c:v>
                </c:pt>
                <c:pt idx="4">
                  <c:v>landfill</c:v>
                </c:pt>
                <c:pt idx="5">
                  <c:v>discard to land/sea/backfilling</c:v>
                </c:pt>
              </c:strCache>
            </c:strRef>
          </c:cat>
          <c:val>
            <c:numRef>
              <c:f>'Tables for the report'!$C$50:$C$56</c:f>
              <c:numCache>
                <c:formatCode>#,#00%</c:formatCode>
                <c:ptCount val="7"/>
                <c:pt idx="0">
                  <c:v>0.44056560866765171</c:v>
                </c:pt>
                <c:pt idx="1">
                  <c:v>0.11081000875576026</c:v>
                </c:pt>
                <c:pt idx="2">
                  <c:v>0.12296544437038293</c:v>
                </c:pt>
                <c:pt idx="3">
                  <c:v>7.4547786235573718E-2</c:v>
                </c:pt>
                <c:pt idx="4">
                  <c:v>0.24992327686391905</c:v>
                </c:pt>
                <c:pt idx="5">
                  <c:v>1.1878751067121575E-3</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stacked"/>
        <c:varyColors val="0"/>
        <c:ser>
          <c:idx val="0"/>
          <c:order val="0"/>
          <c:tx>
            <c:strRef>
              <c:f>Tabelle1!$B$1</c:f>
              <c:strCache>
                <c:ptCount val="1"/>
                <c:pt idx="0">
                  <c:v>Primary production</c:v>
                </c:pt>
              </c:strCache>
            </c:strRef>
          </c:tx>
          <c:invertIfNegative val="0"/>
          <c:cat>
            <c:strRef>
              <c:f>Tabelle1!$A$2:$A$11</c:f>
              <c:strCache>
                <c:ptCount val="10"/>
                <c:pt idx="0">
                  <c:v>Apple</c:v>
                </c:pt>
                <c:pt idx="1">
                  <c:v>Tomato (field)</c:v>
                </c:pt>
                <c:pt idx="2">
                  <c:v>Tomato (GH)</c:v>
                </c:pt>
                <c:pt idx="3">
                  <c:v>Potato</c:v>
                </c:pt>
                <c:pt idx="4">
                  <c:v>Bread</c:v>
                </c:pt>
                <c:pt idx="5">
                  <c:v>Milk</c:v>
                </c:pt>
                <c:pt idx="6">
                  <c:v>Pork</c:v>
                </c:pt>
                <c:pt idx="7">
                  <c:v>Beef</c:v>
                </c:pt>
                <c:pt idx="8">
                  <c:v>Fish</c:v>
                </c:pt>
                <c:pt idx="9">
                  <c:v>Chicken</c:v>
                </c:pt>
              </c:strCache>
            </c:strRef>
          </c:cat>
          <c:val>
            <c:numRef>
              <c:f>Tabelle1!$B$2:$B$11</c:f>
              <c:numCache>
                <c:formatCode>0.00</c:formatCode>
                <c:ptCount val="10"/>
                <c:pt idx="0">
                  <c:v>0.1</c:v>
                </c:pt>
                <c:pt idx="1">
                  <c:v>0.24690000000000001</c:v>
                </c:pt>
                <c:pt idx="2">
                  <c:v>2.2469999999999999</c:v>
                </c:pt>
                <c:pt idx="3">
                  <c:v>0.17399999999999999</c:v>
                </c:pt>
                <c:pt idx="4">
                  <c:v>0.52900000000000003</c:v>
                </c:pt>
                <c:pt idx="5">
                  <c:v>1.1100000000000001</c:v>
                </c:pt>
                <c:pt idx="6">
                  <c:v>8.1</c:v>
                </c:pt>
                <c:pt idx="7">
                  <c:v>26.9</c:v>
                </c:pt>
                <c:pt idx="8">
                  <c:v>2.13</c:v>
                </c:pt>
                <c:pt idx="9">
                  <c:v>3.67</c:v>
                </c:pt>
              </c:numCache>
            </c:numRef>
          </c:val>
        </c:ser>
        <c:dLbls>
          <c:showLegendKey val="0"/>
          <c:showVal val="0"/>
          <c:showCatName val="0"/>
          <c:showSerName val="0"/>
          <c:showPercent val="0"/>
          <c:showBubbleSize val="0"/>
        </c:dLbls>
        <c:gapWidth val="150"/>
        <c:overlap val="100"/>
        <c:axId val="81436160"/>
        <c:axId val="79506816"/>
      </c:barChart>
      <c:catAx>
        <c:axId val="81436160"/>
        <c:scaling>
          <c:orientation val="minMax"/>
        </c:scaling>
        <c:delete val="0"/>
        <c:axPos val="l"/>
        <c:majorTickMark val="out"/>
        <c:minorTickMark val="none"/>
        <c:tickLblPos val="nextTo"/>
        <c:crossAx val="79506816"/>
        <c:crosses val="autoZero"/>
        <c:auto val="1"/>
        <c:lblAlgn val="ctr"/>
        <c:lblOffset val="100"/>
        <c:noMultiLvlLbl val="0"/>
      </c:catAx>
      <c:valAx>
        <c:axId val="79506816"/>
        <c:scaling>
          <c:orientation val="minMax"/>
        </c:scaling>
        <c:delete val="0"/>
        <c:axPos val="b"/>
        <c:majorGridlines/>
        <c:title>
          <c:tx>
            <c:rich>
              <a:bodyPr/>
              <a:lstStyle/>
              <a:p>
                <a:pPr>
                  <a:defRPr/>
                </a:pPr>
                <a:r>
                  <a:rPr lang="de-AT"/>
                  <a:t>kg CO</a:t>
                </a:r>
                <a:r>
                  <a:rPr lang="de-AT" baseline="-25000"/>
                  <a:t>2</a:t>
                </a:r>
                <a:r>
                  <a:rPr lang="de-AT"/>
                  <a:t>-Eq per kg product</a:t>
                </a:r>
              </a:p>
            </c:rich>
          </c:tx>
          <c:layout/>
          <c:overlay val="0"/>
        </c:title>
        <c:numFmt formatCode="0.00" sourceLinked="1"/>
        <c:majorTickMark val="out"/>
        <c:minorTickMark val="none"/>
        <c:tickLblPos val="nextTo"/>
        <c:crossAx val="8143616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C24D2-4656-468A-B704-D8BAB6E5F9E4}"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GB"/>
        </a:p>
      </dgm:t>
    </dgm:pt>
    <dgm:pt modelId="{3D7BC058-C61D-4939-9809-264C3ADB4F46}">
      <dgm:prSet phldrT="[Text]" custT="1"/>
      <dgm:spPr>
        <a:solidFill>
          <a:srgbClr val="06AA21"/>
        </a:solidFill>
      </dgm:spPr>
      <dgm:t>
        <a:bodyPr/>
        <a:lstStyle/>
        <a:p>
          <a:endParaRPr lang="en-GB" sz="1600" dirty="0" smtClean="0">
            <a:solidFill>
              <a:srgbClr val="06AA21"/>
            </a:solidFill>
          </a:endParaRPr>
        </a:p>
        <a:p>
          <a:endParaRPr lang="en-GB" sz="1600" dirty="0" smtClean="0">
            <a:solidFill>
              <a:srgbClr val="06AA21"/>
            </a:solidFill>
          </a:endParaRPr>
        </a:p>
        <a:p>
          <a:r>
            <a:rPr lang="en-GB" sz="1600" b="1" dirty="0" err="1" smtClean="0">
              <a:solidFill>
                <a:srgbClr val="06AA21"/>
              </a:solidFill>
            </a:rPr>
            <a:t>mpacts</a:t>
          </a:r>
          <a:r>
            <a:rPr lang="en-GB" sz="1600" b="1" dirty="0" smtClean="0">
              <a:solidFill>
                <a:srgbClr val="06AA21"/>
              </a:solidFill>
            </a:rPr>
            <a:t> of food</a:t>
          </a:r>
        </a:p>
        <a:p>
          <a:r>
            <a:rPr lang="en-GB" sz="1600" b="1" dirty="0" smtClean="0">
              <a:solidFill>
                <a:srgbClr val="06AA21"/>
              </a:solidFill>
            </a:rPr>
            <a:t> waste</a:t>
          </a:r>
        </a:p>
        <a:p>
          <a:r>
            <a:rPr lang="en-GB" sz="1600" b="1" dirty="0" smtClean="0">
              <a:solidFill>
                <a:srgbClr val="06AA21"/>
              </a:solidFill>
            </a:rPr>
            <a:t>EU food waste levels</a:t>
          </a:r>
          <a:endParaRPr lang="en-GB" sz="1600" dirty="0">
            <a:solidFill>
              <a:srgbClr val="06AA21"/>
            </a:solidFill>
          </a:endParaRPr>
        </a:p>
      </dgm:t>
    </dgm:pt>
    <dgm:pt modelId="{ADBC6AE8-1197-4465-B2BC-FD1B9BC1AE65}" type="parTrans" cxnId="{D7609E6C-27B3-4520-B766-30A5E0538960}">
      <dgm:prSet/>
      <dgm:spPr/>
      <dgm:t>
        <a:bodyPr/>
        <a:lstStyle/>
        <a:p>
          <a:endParaRPr lang="en-GB" sz="2400"/>
        </a:p>
      </dgm:t>
    </dgm:pt>
    <dgm:pt modelId="{75EABE15-D05A-4600-A2D8-C9BDABDDA7B4}" type="sibTrans" cxnId="{D7609E6C-27B3-4520-B766-30A5E0538960}">
      <dgm:prSet/>
      <dgm:spPr/>
      <dgm:t>
        <a:bodyPr/>
        <a:lstStyle/>
        <a:p>
          <a:endParaRPr lang="en-GB" sz="2400"/>
        </a:p>
      </dgm:t>
    </dgm:pt>
    <dgm:pt modelId="{4122B698-819A-4C12-98FB-E2E3F2AB30BE}">
      <dgm:prSet phldrT="[Text]" custT="1"/>
      <dgm:spPr>
        <a:solidFill>
          <a:srgbClr val="0095C4"/>
        </a:solidFill>
      </dgm:spPr>
      <dgm:t>
        <a:bodyPr tIns="0" bIns="0"/>
        <a:lstStyle/>
        <a:p>
          <a:r>
            <a:rPr lang="en-GB" sz="1600" b="1" dirty="0" smtClean="0">
              <a:solidFill>
                <a:srgbClr val="0095C4"/>
              </a:solidFill>
            </a:rPr>
            <a:t>Developing </a:t>
          </a:r>
          <a:r>
            <a:rPr lang="en-GB" sz="1800" b="1" dirty="0" smtClean="0">
              <a:solidFill>
                <a:srgbClr val="0095C4"/>
              </a:solidFill>
            </a:rPr>
            <a:t>recommendations</a:t>
          </a:r>
          <a:r>
            <a:rPr lang="en-GB" sz="1600" b="1" dirty="0" smtClean="0">
              <a:solidFill>
                <a:srgbClr val="0095C4"/>
              </a:solidFill>
            </a:rPr>
            <a:t> for EU28</a:t>
          </a:r>
          <a:r>
            <a:rPr lang="en-GB" sz="1600" b="1" dirty="0" smtClean="0">
              <a:solidFill>
                <a:schemeClr val="bg1"/>
              </a:solidFill>
            </a:rPr>
            <a:t>                                     </a:t>
          </a:r>
          <a:endParaRPr lang="en-GB" sz="1600" dirty="0">
            <a:solidFill>
              <a:schemeClr val="bg1"/>
            </a:solidFill>
          </a:endParaRPr>
        </a:p>
      </dgm:t>
    </dgm:pt>
    <dgm:pt modelId="{4416E9E8-2258-4017-8944-3A73AEB9257D}" type="parTrans" cxnId="{479079F5-B8A9-4371-BBFE-1720EBEDD4E1}">
      <dgm:prSet/>
      <dgm:spPr/>
      <dgm:t>
        <a:bodyPr/>
        <a:lstStyle/>
        <a:p>
          <a:endParaRPr lang="en-GB" sz="2400"/>
        </a:p>
      </dgm:t>
    </dgm:pt>
    <dgm:pt modelId="{A901B14A-3741-481C-B9C7-34403D428CA0}" type="sibTrans" cxnId="{479079F5-B8A9-4371-BBFE-1720EBEDD4E1}">
      <dgm:prSet/>
      <dgm:spPr/>
      <dgm:t>
        <a:bodyPr/>
        <a:lstStyle/>
        <a:p>
          <a:endParaRPr lang="en-GB" sz="2400"/>
        </a:p>
      </dgm:t>
    </dgm:pt>
    <dgm:pt modelId="{D53851C4-55D6-44D4-A605-428F37ABA5D6}">
      <dgm:prSet phldrT="[Text]" custT="1"/>
      <dgm:spPr>
        <a:solidFill>
          <a:srgbClr val="005696"/>
        </a:solidFill>
      </dgm:spPr>
      <dgm:t>
        <a:bodyPr/>
        <a:lstStyle/>
        <a:p>
          <a:endParaRPr lang="en-GB" sz="1800" dirty="0" smtClean="0"/>
        </a:p>
        <a:p>
          <a:r>
            <a:rPr lang="en-GB" sz="1800" b="1" i="1" dirty="0" smtClean="0">
              <a:solidFill>
                <a:schemeClr val="bg1"/>
              </a:solidFill>
            </a:rPr>
            <a:t>Building knowledge (background reports </a:t>
          </a:r>
          <a:r>
            <a:rPr lang="en-GB" sz="1800" b="1" dirty="0" smtClean="0">
              <a:solidFill>
                <a:schemeClr val="bg1"/>
              </a:solidFill>
            </a:rPr>
            <a:t>)</a:t>
          </a:r>
        </a:p>
        <a:p>
          <a:r>
            <a:rPr lang="en-GB" sz="1800" dirty="0" smtClean="0">
              <a:solidFill>
                <a:srgbClr val="005696"/>
              </a:solidFill>
            </a:rPr>
            <a:t>FUSIONS Definitional Framework for Food Waste</a:t>
          </a:r>
        </a:p>
        <a:p>
          <a:r>
            <a:rPr lang="en-US" sz="1800" dirty="0" smtClean="0">
              <a:solidFill>
                <a:srgbClr val="005696"/>
              </a:solidFill>
            </a:rPr>
            <a:t>EUROSTATs reporting method </a:t>
          </a:r>
          <a:r>
            <a:rPr lang="en-GB" sz="1800" dirty="0" smtClean="0">
              <a:solidFill>
                <a:srgbClr val="005696"/>
              </a:solidFill>
            </a:rPr>
            <a:t>and statistics</a:t>
          </a:r>
        </a:p>
        <a:p>
          <a:r>
            <a:rPr lang="en-US" sz="1800" dirty="0" smtClean="0">
              <a:solidFill>
                <a:srgbClr val="005696"/>
              </a:solidFill>
            </a:rPr>
            <a:t>Review of (food) waste </a:t>
          </a:r>
          <a:r>
            <a:rPr lang="en-GB" sz="1800" dirty="0" smtClean="0">
              <a:solidFill>
                <a:srgbClr val="005696"/>
              </a:solidFill>
            </a:rPr>
            <a:t>reporting </a:t>
          </a:r>
        </a:p>
        <a:p>
          <a:r>
            <a:rPr lang="en-US" sz="1800" dirty="0" smtClean="0">
              <a:solidFill>
                <a:srgbClr val="005696"/>
              </a:solidFill>
            </a:rPr>
            <a:t>Food waste drivers ,and barriers and opportunities</a:t>
          </a:r>
          <a:endParaRPr lang="en-GB" sz="1800" dirty="0" smtClean="0">
            <a:solidFill>
              <a:srgbClr val="005696"/>
            </a:solidFill>
          </a:endParaRPr>
        </a:p>
        <a:p>
          <a:endParaRPr lang="en-GB" sz="1800" dirty="0"/>
        </a:p>
      </dgm:t>
    </dgm:pt>
    <dgm:pt modelId="{6ECA94F1-93D3-4795-A7B8-13292E136688}" type="parTrans" cxnId="{642A67B8-9F44-4DF4-9F53-2446155A4CFC}">
      <dgm:prSet/>
      <dgm:spPr/>
      <dgm:t>
        <a:bodyPr/>
        <a:lstStyle/>
        <a:p>
          <a:endParaRPr lang="en-GB" sz="2400"/>
        </a:p>
      </dgm:t>
    </dgm:pt>
    <dgm:pt modelId="{00A68170-D202-42F7-8E73-2AA7E3A628E7}" type="sibTrans" cxnId="{642A67B8-9F44-4DF4-9F53-2446155A4CFC}">
      <dgm:prSet/>
      <dgm:spPr/>
      <dgm:t>
        <a:bodyPr/>
        <a:lstStyle/>
        <a:p>
          <a:endParaRPr lang="en-GB" sz="2400"/>
        </a:p>
      </dgm:t>
    </dgm:pt>
    <dgm:pt modelId="{AFEA305D-C455-4477-8B61-47126DACE94C}" type="pres">
      <dgm:prSet presAssocID="{C00C24D2-4656-468A-B704-D8BAB6E5F9E4}" presName="Name0" presStyleCnt="0">
        <dgm:presLayoutVars>
          <dgm:dir/>
          <dgm:animLvl val="lvl"/>
          <dgm:resizeHandles val="exact"/>
        </dgm:presLayoutVars>
      </dgm:prSet>
      <dgm:spPr/>
      <dgm:t>
        <a:bodyPr/>
        <a:lstStyle/>
        <a:p>
          <a:endParaRPr lang="en-GB"/>
        </a:p>
      </dgm:t>
    </dgm:pt>
    <dgm:pt modelId="{0A4A7EF7-2CB3-46A9-8A54-2182AA162BC1}" type="pres">
      <dgm:prSet presAssocID="{3D7BC058-C61D-4939-9809-264C3ADB4F46}" presName="Name8" presStyleCnt="0"/>
      <dgm:spPr/>
    </dgm:pt>
    <dgm:pt modelId="{959F2A0F-AFC9-4679-AEB3-64F5AD3A218B}" type="pres">
      <dgm:prSet presAssocID="{3D7BC058-C61D-4939-9809-264C3ADB4F46}" presName="level" presStyleLbl="node1" presStyleIdx="0" presStyleCnt="3" custScaleY="109047">
        <dgm:presLayoutVars>
          <dgm:chMax val="1"/>
          <dgm:bulletEnabled val="1"/>
        </dgm:presLayoutVars>
      </dgm:prSet>
      <dgm:spPr/>
      <dgm:t>
        <a:bodyPr/>
        <a:lstStyle/>
        <a:p>
          <a:endParaRPr lang="en-GB"/>
        </a:p>
      </dgm:t>
    </dgm:pt>
    <dgm:pt modelId="{D42D340A-7910-4077-A3F8-0C59CBA3C969}" type="pres">
      <dgm:prSet presAssocID="{3D7BC058-C61D-4939-9809-264C3ADB4F46}" presName="levelTx" presStyleLbl="revTx" presStyleIdx="0" presStyleCnt="0">
        <dgm:presLayoutVars>
          <dgm:chMax val="1"/>
          <dgm:bulletEnabled val="1"/>
        </dgm:presLayoutVars>
      </dgm:prSet>
      <dgm:spPr/>
      <dgm:t>
        <a:bodyPr/>
        <a:lstStyle/>
        <a:p>
          <a:endParaRPr lang="en-GB"/>
        </a:p>
      </dgm:t>
    </dgm:pt>
    <dgm:pt modelId="{0E316A50-B644-474F-B34B-C13CBA2FBA43}" type="pres">
      <dgm:prSet presAssocID="{4122B698-819A-4C12-98FB-E2E3F2AB30BE}" presName="Name8" presStyleCnt="0"/>
      <dgm:spPr/>
    </dgm:pt>
    <dgm:pt modelId="{DE94EE0D-55D4-4DD7-B395-115BC6316498}" type="pres">
      <dgm:prSet presAssocID="{4122B698-819A-4C12-98FB-E2E3F2AB30BE}" presName="level" presStyleLbl="node1" presStyleIdx="1" presStyleCnt="3" custScaleX="101063" custLinFactNeighborX="-312" custLinFactNeighborY="2554">
        <dgm:presLayoutVars>
          <dgm:chMax val="1"/>
          <dgm:bulletEnabled val="1"/>
        </dgm:presLayoutVars>
      </dgm:prSet>
      <dgm:spPr/>
      <dgm:t>
        <a:bodyPr/>
        <a:lstStyle/>
        <a:p>
          <a:endParaRPr lang="en-GB"/>
        </a:p>
      </dgm:t>
    </dgm:pt>
    <dgm:pt modelId="{4C50196F-B5B1-4848-A0B1-524AD47151BD}" type="pres">
      <dgm:prSet presAssocID="{4122B698-819A-4C12-98FB-E2E3F2AB30BE}" presName="levelTx" presStyleLbl="revTx" presStyleIdx="0" presStyleCnt="0">
        <dgm:presLayoutVars>
          <dgm:chMax val="1"/>
          <dgm:bulletEnabled val="1"/>
        </dgm:presLayoutVars>
      </dgm:prSet>
      <dgm:spPr/>
      <dgm:t>
        <a:bodyPr/>
        <a:lstStyle/>
        <a:p>
          <a:endParaRPr lang="en-GB"/>
        </a:p>
      </dgm:t>
    </dgm:pt>
    <dgm:pt modelId="{0A977016-FC20-4A34-A2FB-366EB0EAB85F}" type="pres">
      <dgm:prSet presAssocID="{D53851C4-55D6-44D4-A605-428F37ABA5D6}" presName="Name8" presStyleCnt="0"/>
      <dgm:spPr/>
    </dgm:pt>
    <dgm:pt modelId="{4A38C154-CE56-4F50-91FD-34A23A23849C}" type="pres">
      <dgm:prSet presAssocID="{D53851C4-55D6-44D4-A605-428F37ABA5D6}" presName="level" presStyleLbl="node1" presStyleIdx="2" presStyleCnt="3">
        <dgm:presLayoutVars>
          <dgm:chMax val="1"/>
          <dgm:bulletEnabled val="1"/>
        </dgm:presLayoutVars>
      </dgm:prSet>
      <dgm:spPr/>
      <dgm:t>
        <a:bodyPr/>
        <a:lstStyle/>
        <a:p>
          <a:endParaRPr lang="en-GB"/>
        </a:p>
      </dgm:t>
    </dgm:pt>
    <dgm:pt modelId="{9E9C3D30-2F43-43DC-8711-DA067D4F0532}" type="pres">
      <dgm:prSet presAssocID="{D53851C4-55D6-44D4-A605-428F37ABA5D6}" presName="levelTx" presStyleLbl="revTx" presStyleIdx="0" presStyleCnt="0">
        <dgm:presLayoutVars>
          <dgm:chMax val="1"/>
          <dgm:bulletEnabled val="1"/>
        </dgm:presLayoutVars>
      </dgm:prSet>
      <dgm:spPr/>
      <dgm:t>
        <a:bodyPr/>
        <a:lstStyle/>
        <a:p>
          <a:endParaRPr lang="en-GB"/>
        </a:p>
      </dgm:t>
    </dgm:pt>
  </dgm:ptLst>
  <dgm:cxnLst>
    <dgm:cxn modelId="{D7609E6C-27B3-4520-B766-30A5E0538960}" srcId="{C00C24D2-4656-468A-B704-D8BAB6E5F9E4}" destId="{3D7BC058-C61D-4939-9809-264C3ADB4F46}" srcOrd="0" destOrd="0" parTransId="{ADBC6AE8-1197-4465-B2BC-FD1B9BC1AE65}" sibTransId="{75EABE15-D05A-4600-A2D8-C9BDABDDA7B4}"/>
    <dgm:cxn modelId="{479079F5-B8A9-4371-BBFE-1720EBEDD4E1}" srcId="{C00C24D2-4656-468A-B704-D8BAB6E5F9E4}" destId="{4122B698-819A-4C12-98FB-E2E3F2AB30BE}" srcOrd="1" destOrd="0" parTransId="{4416E9E8-2258-4017-8944-3A73AEB9257D}" sibTransId="{A901B14A-3741-481C-B9C7-34403D428CA0}"/>
    <dgm:cxn modelId="{EF62BB3B-7842-4669-B536-763C417A3864}" type="presOf" srcId="{4122B698-819A-4C12-98FB-E2E3F2AB30BE}" destId="{DE94EE0D-55D4-4DD7-B395-115BC6316498}" srcOrd="0" destOrd="0" presId="urn:microsoft.com/office/officeart/2005/8/layout/pyramid1"/>
    <dgm:cxn modelId="{825F4CBA-7748-426B-82BD-3039F4B40C5F}" type="presOf" srcId="{4122B698-819A-4C12-98FB-E2E3F2AB30BE}" destId="{4C50196F-B5B1-4848-A0B1-524AD47151BD}" srcOrd="1" destOrd="0" presId="urn:microsoft.com/office/officeart/2005/8/layout/pyramid1"/>
    <dgm:cxn modelId="{324F2E74-B947-44E3-B9B0-DE1FACA28037}" type="presOf" srcId="{3D7BC058-C61D-4939-9809-264C3ADB4F46}" destId="{959F2A0F-AFC9-4679-AEB3-64F5AD3A218B}" srcOrd="0" destOrd="0" presId="urn:microsoft.com/office/officeart/2005/8/layout/pyramid1"/>
    <dgm:cxn modelId="{EF52D2E5-D671-4F03-A5DD-DD09E727874F}" type="presOf" srcId="{D53851C4-55D6-44D4-A605-428F37ABA5D6}" destId="{9E9C3D30-2F43-43DC-8711-DA067D4F0532}" srcOrd="1" destOrd="0" presId="urn:microsoft.com/office/officeart/2005/8/layout/pyramid1"/>
    <dgm:cxn modelId="{485C1063-83E7-4999-BF2E-2D75E2BCC840}" type="presOf" srcId="{C00C24D2-4656-468A-B704-D8BAB6E5F9E4}" destId="{AFEA305D-C455-4477-8B61-47126DACE94C}" srcOrd="0" destOrd="0" presId="urn:microsoft.com/office/officeart/2005/8/layout/pyramid1"/>
    <dgm:cxn modelId="{642A67B8-9F44-4DF4-9F53-2446155A4CFC}" srcId="{C00C24D2-4656-468A-B704-D8BAB6E5F9E4}" destId="{D53851C4-55D6-44D4-A605-428F37ABA5D6}" srcOrd="2" destOrd="0" parTransId="{6ECA94F1-93D3-4795-A7B8-13292E136688}" sibTransId="{00A68170-D202-42F7-8E73-2AA7E3A628E7}"/>
    <dgm:cxn modelId="{E81399E9-D957-4F85-99A5-5BB6256937F9}" type="presOf" srcId="{D53851C4-55D6-44D4-A605-428F37ABA5D6}" destId="{4A38C154-CE56-4F50-91FD-34A23A23849C}" srcOrd="0" destOrd="0" presId="urn:microsoft.com/office/officeart/2005/8/layout/pyramid1"/>
    <dgm:cxn modelId="{E40D4510-EB6D-4802-8CBF-8AD0095B8D19}" type="presOf" srcId="{3D7BC058-C61D-4939-9809-264C3ADB4F46}" destId="{D42D340A-7910-4077-A3F8-0C59CBA3C969}" srcOrd="1" destOrd="0" presId="urn:microsoft.com/office/officeart/2005/8/layout/pyramid1"/>
    <dgm:cxn modelId="{24DDA399-2772-4842-BCD1-F24365ED3348}" type="presParOf" srcId="{AFEA305D-C455-4477-8B61-47126DACE94C}" destId="{0A4A7EF7-2CB3-46A9-8A54-2182AA162BC1}" srcOrd="0" destOrd="0" presId="urn:microsoft.com/office/officeart/2005/8/layout/pyramid1"/>
    <dgm:cxn modelId="{A26C3C95-36B4-48D3-A3D1-9849A2585756}" type="presParOf" srcId="{0A4A7EF7-2CB3-46A9-8A54-2182AA162BC1}" destId="{959F2A0F-AFC9-4679-AEB3-64F5AD3A218B}" srcOrd="0" destOrd="0" presId="urn:microsoft.com/office/officeart/2005/8/layout/pyramid1"/>
    <dgm:cxn modelId="{1E35F838-6CC9-4E1B-B2DF-3E70223DCE3D}" type="presParOf" srcId="{0A4A7EF7-2CB3-46A9-8A54-2182AA162BC1}" destId="{D42D340A-7910-4077-A3F8-0C59CBA3C969}" srcOrd="1" destOrd="0" presId="urn:microsoft.com/office/officeart/2005/8/layout/pyramid1"/>
    <dgm:cxn modelId="{E40DB1D2-02B8-45AD-A828-47EE8A0FD2A0}" type="presParOf" srcId="{AFEA305D-C455-4477-8B61-47126DACE94C}" destId="{0E316A50-B644-474F-B34B-C13CBA2FBA43}" srcOrd="1" destOrd="0" presId="urn:microsoft.com/office/officeart/2005/8/layout/pyramid1"/>
    <dgm:cxn modelId="{3BCB75DE-E5FC-457F-8415-9EB6A990F10D}" type="presParOf" srcId="{0E316A50-B644-474F-B34B-C13CBA2FBA43}" destId="{DE94EE0D-55D4-4DD7-B395-115BC6316498}" srcOrd="0" destOrd="0" presId="urn:microsoft.com/office/officeart/2005/8/layout/pyramid1"/>
    <dgm:cxn modelId="{CCCC9962-78C0-4CBF-9B92-BABEEF362C27}" type="presParOf" srcId="{0E316A50-B644-474F-B34B-C13CBA2FBA43}" destId="{4C50196F-B5B1-4848-A0B1-524AD47151BD}" srcOrd="1" destOrd="0" presId="urn:microsoft.com/office/officeart/2005/8/layout/pyramid1"/>
    <dgm:cxn modelId="{A918C004-CD6D-4ADA-9486-DD2129D571CF}" type="presParOf" srcId="{AFEA305D-C455-4477-8B61-47126DACE94C}" destId="{0A977016-FC20-4A34-A2FB-366EB0EAB85F}" srcOrd="2" destOrd="0" presId="urn:microsoft.com/office/officeart/2005/8/layout/pyramid1"/>
    <dgm:cxn modelId="{503BD303-9C1B-4F44-9590-14226DC6EF77}" type="presParOf" srcId="{0A977016-FC20-4A34-A2FB-366EB0EAB85F}" destId="{4A38C154-CE56-4F50-91FD-34A23A23849C}" srcOrd="0" destOrd="0" presId="urn:microsoft.com/office/officeart/2005/8/layout/pyramid1"/>
    <dgm:cxn modelId="{0B4312DA-5141-4787-98B3-60372B207DCB}" type="presParOf" srcId="{0A977016-FC20-4A34-A2FB-366EB0EAB85F}" destId="{9E9C3D30-2F43-43DC-8711-DA067D4F0532}" srcOrd="1" destOrd="0" presId="urn:microsoft.com/office/officeart/2005/8/layout/pyramid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25D63E-551B-4A8F-98DD-90DF1A6E72B3}" type="doc">
      <dgm:prSet loTypeId="urn:microsoft.com/office/officeart/2005/8/layout/chevron1" loCatId="process" qsTypeId="urn:microsoft.com/office/officeart/2005/8/quickstyle/simple1" qsCatId="simple" csTypeId="urn:microsoft.com/office/officeart/2005/8/colors/accent1_2" csCatId="accent1" phldr="1"/>
      <dgm:spPr/>
    </dgm:pt>
    <dgm:pt modelId="{0C45D7C6-EA49-4D6B-8C68-36769A9AE111}">
      <dgm:prSet phldrT="[Text]" custT="1"/>
      <dgm:spPr/>
      <dgm:t>
        <a:bodyPr/>
        <a:lstStyle/>
        <a:p>
          <a:r>
            <a:rPr lang="de-AT" sz="1600" dirty="0" err="1" smtClean="0"/>
            <a:t>Agriculture</a:t>
          </a:r>
          <a:r>
            <a:rPr lang="de-AT" sz="1600" dirty="0" smtClean="0"/>
            <a:t>, </a:t>
          </a:r>
          <a:r>
            <a:rPr lang="de-AT" sz="1600" dirty="0" err="1" smtClean="0"/>
            <a:t>Production</a:t>
          </a:r>
          <a:endParaRPr lang="de-AT" sz="1600" dirty="0"/>
        </a:p>
      </dgm:t>
    </dgm:pt>
    <dgm:pt modelId="{230CEA53-4E6E-4AD8-B882-DF4BDA5B9AD5}" type="parTrans" cxnId="{47B41A34-77C6-4128-8357-76D18EADF46D}">
      <dgm:prSet/>
      <dgm:spPr/>
      <dgm:t>
        <a:bodyPr/>
        <a:lstStyle/>
        <a:p>
          <a:endParaRPr lang="de-AT"/>
        </a:p>
      </dgm:t>
    </dgm:pt>
    <dgm:pt modelId="{ED32C364-FC9D-4D1D-BE1A-E93F3D83C4D2}" type="sibTrans" cxnId="{47B41A34-77C6-4128-8357-76D18EADF46D}">
      <dgm:prSet/>
      <dgm:spPr/>
      <dgm:t>
        <a:bodyPr/>
        <a:lstStyle/>
        <a:p>
          <a:endParaRPr lang="de-AT"/>
        </a:p>
      </dgm:t>
    </dgm:pt>
    <dgm:pt modelId="{F059C2CF-6F3A-4D01-9115-1C417B768317}">
      <dgm:prSet phldrT="[Text]" custT="1"/>
      <dgm:spPr/>
      <dgm:t>
        <a:bodyPr/>
        <a:lstStyle/>
        <a:p>
          <a:r>
            <a:rPr lang="de-AT" sz="1600" dirty="0" smtClean="0"/>
            <a:t>Processing</a:t>
          </a:r>
          <a:endParaRPr lang="de-AT" sz="1600" dirty="0"/>
        </a:p>
      </dgm:t>
    </dgm:pt>
    <dgm:pt modelId="{51C5A78C-2480-4252-8920-D3D560B78F6C}" type="parTrans" cxnId="{D7B15B06-60B9-433E-87D6-8A0C04ED7F2F}">
      <dgm:prSet/>
      <dgm:spPr/>
      <dgm:t>
        <a:bodyPr/>
        <a:lstStyle/>
        <a:p>
          <a:endParaRPr lang="de-AT"/>
        </a:p>
      </dgm:t>
    </dgm:pt>
    <dgm:pt modelId="{D3C62F86-2AEE-47FF-A20A-7633E3788D7E}" type="sibTrans" cxnId="{D7B15B06-60B9-433E-87D6-8A0C04ED7F2F}">
      <dgm:prSet/>
      <dgm:spPr/>
      <dgm:t>
        <a:bodyPr/>
        <a:lstStyle/>
        <a:p>
          <a:endParaRPr lang="de-AT"/>
        </a:p>
      </dgm:t>
    </dgm:pt>
    <dgm:pt modelId="{E0F70C0E-0C2E-4B31-B9B0-77100F0207A1}">
      <dgm:prSet custT="1"/>
      <dgm:spPr/>
      <dgm:t>
        <a:bodyPr/>
        <a:lstStyle/>
        <a:p>
          <a:r>
            <a:rPr lang="de-AT" sz="1600" dirty="0" err="1" smtClean="0"/>
            <a:t>Wholesale</a:t>
          </a:r>
          <a:r>
            <a:rPr lang="de-AT" sz="1600" dirty="0" smtClean="0"/>
            <a:t> &amp; Retail</a:t>
          </a:r>
          <a:endParaRPr lang="de-AT" sz="1600" dirty="0"/>
        </a:p>
      </dgm:t>
    </dgm:pt>
    <dgm:pt modelId="{0FD57331-DCD1-4DE7-998D-2A93450F544D}" type="parTrans" cxnId="{D0BEE8AC-25BA-4344-BFBE-0EE1118A14D9}">
      <dgm:prSet/>
      <dgm:spPr/>
      <dgm:t>
        <a:bodyPr/>
        <a:lstStyle/>
        <a:p>
          <a:endParaRPr lang="de-AT"/>
        </a:p>
      </dgm:t>
    </dgm:pt>
    <dgm:pt modelId="{44A69C54-5C32-4BA5-ADAD-CC8F4480B408}" type="sibTrans" cxnId="{D0BEE8AC-25BA-4344-BFBE-0EE1118A14D9}">
      <dgm:prSet/>
      <dgm:spPr/>
      <dgm:t>
        <a:bodyPr/>
        <a:lstStyle/>
        <a:p>
          <a:endParaRPr lang="de-AT"/>
        </a:p>
      </dgm:t>
    </dgm:pt>
    <dgm:pt modelId="{7AF11BC3-11D9-462C-88EC-A8CEF4A08270}">
      <dgm:prSet custT="1"/>
      <dgm:spPr/>
      <dgm:t>
        <a:bodyPr/>
        <a:lstStyle/>
        <a:p>
          <a:r>
            <a:rPr lang="de-AT" sz="1600" dirty="0" err="1" smtClean="0"/>
            <a:t>Consump-tion</a:t>
          </a:r>
          <a:endParaRPr lang="de-AT" sz="1600" dirty="0"/>
        </a:p>
      </dgm:t>
    </dgm:pt>
    <dgm:pt modelId="{36B716F4-CB3C-4B2A-9939-25EC54CE4E36}" type="parTrans" cxnId="{495E9814-EB6A-48E3-8A8E-30BA8A01D393}">
      <dgm:prSet/>
      <dgm:spPr/>
      <dgm:t>
        <a:bodyPr/>
        <a:lstStyle/>
        <a:p>
          <a:endParaRPr lang="de-AT"/>
        </a:p>
      </dgm:t>
    </dgm:pt>
    <dgm:pt modelId="{4D51C026-4152-4F0F-9094-F478D295C78A}" type="sibTrans" cxnId="{495E9814-EB6A-48E3-8A8E-30BA8A01D393}">
      <dgm:prSet/>
      <dgm:spPr/>
      <dgm:t>
        <a:bodyPr/>
        <a:lstStyle/>
        <a:p>
          <a:endParaRPr lang="de-AT"/>
        </a:p>
      </dgm:t>
    </dgm:pt>
    <dgm:pt modelId="{B56E4568-62F6-4673-9DD7-47FFDEAFBC52}">
      <dgm:prSet custT="1"/>
      <dgm:spPr/>
      <dgm:t>
        <a:bodyPr/>
        <a:lstStyle/>
        <a:p>
          <a:r>
            <a:rPr lang="de-AT" sz="1600" dirty="0" smtClean="0"/>
            <a:t>End </a:t>
          </a:r>
          <a:r>
            <a:rPr lang="de-AT" sz="1600" dirty="0" err="1" smtClean="0"/>
            <a:t>of</a:t>
          </a:r>
          <a:r>
            <a:rPr lang="de-AT" sz="1600" dirty="0" smtClean="0"/>
            <a:t> Life</a:t>
          </a:r>
          <a:endParaRPr lang="de-AT" sz="1600" dirty="0"/>
        </a:p>
      </dgm:t>
    </dgm:pt>
    <dgm:pt modelId="{21C944DE-04F9-4DB0-B5E7-1C710F2D1D41}" type="parTrans" cxnId="{069CA504-034D-4B86-8991-AF2DFBCA4AA2}">
      <dgm:prSet/>
      <dgm:spPr/>
      <dgm:t>
        <a:bodyPr/>
        <a:lstStyle/>
        <a:p>
          <a:endParaRPr lang="de-AT"/>
        </a:p>
      </dgm:t>
    </dgm:pt>
    <dgm:pt modelId="{E038388C-798E-4A7F-9D9E-B72D31B470B7}" type="sibTrans" cxnId="{069CA504-034D-4B86-8991-AF2DFBCA4AA2}">
      <dgm:prSet/>
      <dgm:spPr/>
      <dgm:t>
        <a:bodyPr/>
        <a:lstStyle/>
        <a:p>
          <a:endParaRPr lang="de-AT"/>
        </a:p>
      </dgm:t>
    </dgm:pt>
    <dgm:pt modelId="{FBC83FEA-2014-44EE-B6C5-0B645220C0B0}" type="pres">
      <dgm:prSet presAssocID="{9D25D63E-551B-4A8F-98DD-90DF1A6E72B3}" presName="Name0" presStyleCnt="0">
        <dgm:presLayoutVars>
          <dgm:dir/>
          <dgm:animLvl val="lvl"/>
          <dgm:resizeHandles val="exact"/>
        </dgm:presLayoutVars>
      </dgm:prSet>
      <dgm:spPr/>
    </dgm:pt>
    <dgm:pt modelId="{5F7D576F-311C-4D02-86D8-92CEDB9AA450}" type="pres">
      <dgm:prSet presAssocID="{0C45D7C6-EA49-4D6B-8C68-36769A9AE111}" presName="parTxOnly" presStyleLbl="node1" presStyleIdx="0" presStyleCnt="5">
        <dgm:presLayoutVars>
          <dgm:chMax val="0"/>
          <dgm:chPref val="0"/>
          <dgm:bulletEnabled val="1"/>
        </dgm:presLayoutVars>
      </dgm:prSet>
      <dgm:spPr/>
      <dgm:t>
        <a:bodyPr/>
        <a:lstStyle/>
        <a:p>
          <a:endParaRPr lang="de-AT"/>
        </a:p>
      </dgm:t>
    </dgm:pt>
    <dgm:pt modelId="{11841A8E-F396-40E1-9FC3-DC98396CE282}" type="pres">
      <dgm:prSet presAssocID="{ED32C364-FC9D-4D1D-BE1A-E93F3D83C4D2}" presName="parTxOnlySpace" presStyleCnt="0"/>
      <dgm:spPr/>
    </dgm:pt>
    <dgm:pt modelId="{C47CA07C-206B-4E50-9BF1-2F924971AA5B}" type="pres">
      <dgm:prSet presAssocID="{F059C2CF-6F3A-4D01-9115-1C417B768317}" presName="parTxOnly" presStyleLbl="node1" presStyleIdx="1" presStyleCnt="5">
        <dgm:presLayoutVars>
          <dgm:chMax val="0"/>
          <dgm:chPref val="0"/>
          <dgm:bulletEnabled val="1"/>
        </dgm:presLayoutVars>
      </dgm:prSet>
      <dgm:spPr/>
      <dgm:t>
        <a:bodyPr/>
        <a:lstStyle/>
        <a:p>
          <a:endParaRPr lang="de-AT"/>
        </a:p>
      </dgm:t>
    </dgm:pt>
    <dgm:pt modelId="{38EA4E25-8DAD-4BDD-B5F6-AF2880DE94AB}" type="pres">
      <dgm:prSet presAssocID="{D3C62F86-2AEE-47FF-A20A-7633E3788D7E}" presName="parTxOnlySpace" presStyleCnt="0"/>
      <dgm:spPr/>
    </dgm:pt>
    <dgm:pt modelId="{40628762-8930-482F-AE35-65D744744B8A}" type="pres">
      <dgm:prSet presAssocID="{E0F70C0E-0C2E-4B31-B9B0-77100F0207A1}" presName="parTxOnly" presStyleLbl="node1" presStyleIdx="2" presStyleCnt="5">
        <dgm:presLayoutVars>
          <dgm:chMax val="0"/>
          <dgm:chPref val="0"/>
          <dgm:bulletEnabled val="1"/>
        </dgm:presLayoutVars>
      </dgm:prSet>
      <dgm:spPr/>
      <dgm:t>
        <a:bodyPr/>
        <a:lstStyle/>
        <a:p>
          <a:endParaRPr lang="de-AT"/>
        </a:p>
      </dgm:t>
    </dgm:pt>
    <dgm:pt modelId="{1512E001-78CB-4256-8BBD-B7EF8048418B}" type="pres">
      <dgm:prSet presAssocID="{44A69C54-5C32-4BA5-ADAD-CC8F4480B408}" presName="parTxOnlySpace" presStyleCnt="0"/>
      <dgm:spPr/>
    </dgm:pt>
    <dgm:pt modelId="{6056D3E4-FC18-47F3-9A56-0C9D6A1ACBBA}" type="pres">
      <dgm:prSet presAssocID="{7AF11BC3-11D9-462C-88EC-A8CEF4A08270}" presName="parTxOnly" presStyleLbl="node1" presStyleIdx="3" presStyleCnt="5">
        <dgm:presLayoutVars>
          <dgm:chMax val="0"/>
          <dgm:chPref val="0"/>
          <dgm:bulletEnabled val="1"/>
        </dgm:presLayoutVars>
      </dgm:prSet>
      <dgm:spPr/>
      <dgm:t>
        <a:bodyPr/>
        <a:lstStyle/>
        <a:p>
          <a:endParaRPr lang="de-AT"/>
        </a:p>
      </dgm:t>
    </dgm:pt>
    <dgm:pt modelId="{7A6E1D81-98F6-4098-873C-F9F8DFBA1197}" type="pres">
      <dgm:prSet presAssocID="{4D51C026-4152-4F0F-9094-F478D295C78A}" presName="parTxOnlySpace" presStyleCnt="0"/>
      <dgm:spPr/>
    </dgm:pt>
    <dgm:pt modelId="{A74ECEDE-7286-4F83-9F3B-4D11380B7AC2}" type="pres">
      <dgm:prSet presAssocID="{B56E4568-62F6-4673-9DD7-47FFDEAFBC52}" presName="parTxOnly" presStyleLbl="node1" presStyleIdx="4" presStyleCnt="5">
        <dgm:presLayoutVars>
          <dgm:chMax val="0"/>
          <dgm:chPref val="0"/>
          <dgm:bulletEnabled val="1"/>
        </dgm:presLayoutVars>
      </dgm:prSet>
      <dgm:spPr/>
      <dgm:t>
        <a:bodyPr/>
        <a:lstStyle/>
        <a:p>
          <a:endParaRPr lang="de-AT"/>
        </a:p>
      </dgm:t>
    </dgm:pt>
  </dgm:ptLst>
  <dgm:cxnLst>
    <dgm:cxn modelId="{41D98EFD-A2F4-4A97-BFE8-9A61344E0689}" type="presOf" srcId="{0C45D7C6-EA49-4D6B-8C68-36769A9AE111}" destId="{5F7D576F-311C-4D02-86D8-92CEDB9AA450}" srcOrd="0" destOrd="0" presId="urn:microsoft.com/office/officeart/2005/8/layout/chevron1"/>
    <dgm:cxn modelId="{D0BEE8AC-25BA-4344-BFBE-0EE1118A14D9}" srcId="{9D25D63E-551B-4A8F-98DD-90DF1A6E72B3}" destId="{E0F70C0E-0C2E-4B31-B9B0-77100F0207A1}" srcOrd="2" destOrd="0" parTransId="{0FD57331-DCD1-4DE7-998D-2A93450F544D}" sibTransId="{44A69C54-5C32-4BA5-ADAD-CC8F4480B408}"/>
    <dgm:cxn modelId="{069CA504-034D-4B86-8991-AF2DFBCA4AA2}" srcId="{9D25D63E-551B-4A8F-98DD-90DF1A6E72B3}" destId="{B56E4568-62F6-4673-9DD7-47FFDEAFBC52}" srcOrd="4" destOrd="0" parTransId="{21C944DE-04F9-4DB0-B5E7-1C710F2D1D41}" sibTransId="{E038388C-798E-4A7F-9D9E-B72D31B470B7}"/>
    <dgm:cxn modelId="{D7B15B06-60B9-433E-87D6-8A0C04ED7F2F}" srcId="{9D25D63E-551B-4A8F-98DD-90DF1A6E72B3}" destId="{F059C2CF-6F3A-4D01-9115-1C417B768317}" srcOrd="1" destOrd="0" parTransId="{51C5A78C-2480-4252-8920-D3D560B78F6C}" sibTransId="{D3C62F86-2AEE-47FF-A20A-7633E3788D7E}"/>
    <dgm:cxn modelId="{C956502B-635E-45FB-B501-F5D73A0A1581}" type="presOf" srcId="{7AF11BC3-11D9-462C-88EC-A8CEF4A08270}" destId="{6056D3E4-FC18-47F3-9A56-0C9D6A1ACBBA}" srcOrd="0" destOrd="0" presId="urn:microsoft.com/office/officeart/2005/8/layout/chevron1"/>
    <dgm:cxn modelId="{47B41A34-77C6-4128-8357-76D18EADF46D}" srcId="{9D25D63E-551B-4A8F-98DD-90DF1A6E72B3}" destId="{0C45D7C6-EA49-4D6B-8C68-36769A9AE111}" srcOrd="0" destOrd="0" parTransId="{230CEA53-4E6E-4AD8-B882-DF4BDA5B9AD5}" sibTransId="{ED32C364-FC9D-4D1D-BE1A-E93F3D83C4D2}"/>
    <dgm:cxn modelId="{548A9FD1-FE0A-43A0-B5D4-F3468A0E4DFF}" type="presOf" srcId="{B56E4568-62F6-4673-9DD7-47FFDEAFBC52}" destId="{A74ECEDE-7286-4F83-9F3B-4D11380B7AC2}" srcOrd="0" destOrd="0" presId="urn:microsoft.com/office/officeart/2005/8/layout/chevron1"/>
    <dgm:cxn modelId="{CF2793C2-B312-4E3A-AAB2-E4258B270B77}" type="presOf" srcId="{E0F70C0E-0C2E-4B31-B9B0-77100F0207A1}" destId="{40628762-8930-482F-AE35-65D744744B8A}" srcOrd="0" destOrd="0" presId="urn:microsoft.com/office/officeart/2005/8/layout/chevron1"/>
    <dgm:cxn modelId="{E91AA0F1-F74D-4849-9E4C-A447A1D352B8}" type="presOf" srcId="{9D25D63E-551B-4A8F-98DD-90DF1A6E72B3}" destId="{FBC83FEA-2014-44EE-B6C5-0B645220C0B0}" srcOrd="0" destOrd="0" presId="urn:microsoft.com/office/officeart/2005/8/layout/chevron1"/>
    <dgm:cxn modelId="{495E9814-EB6A-48E3-8A8E-30BA8A01D393}" srcId="{9D25D63E-551B-4A8F-98DD-90DF1A6E72B3}" destId="{7AF11BC3-11D9-462C-88EC-A8CEF4A08270}" srcOrd="3" destOrd="0" parTransId="{36B716F4-CB3C-4B2A-9939-25EC54CE4E36}" sibTransId="{4D51C026-4152-4F0F-9094-F478D295C78A}"/>
    <dgm:cxn modelId="{FB928245-6487-4989-8A0E-A0A8BF509BDD}" type="presOf" srcId="{F059C2CF-6F3A-4D01-9115-1C417B768317}" destId="{C47CA07C-206B-4E50-9BF1-2F924971AA5B}" srcOrd="0" destOrd="0" presId="urn:microsoft.com/office/officeart/2005/8/layout/chevron1"/>
    <dgm:cxn modelId="{8AE9B82B-A584-4C3E-BD63-D471588C8B24}" type="presParOf" srcId="{FBC83FEA-2014-44EE-B6C5-0B645220C0B0}" destId="{5F7D576F-311C-4D02-86D8-92CEDB9AA450}" srcOrd="0" destOrd="0" presId="urn:microsoft.com/office/officeart/2005/8/layout/chevron1"/>
    <dgm:cxn modelId="{A6B41738-FC1D-4BB8-9A47-A2B5D9074198}" type="presParOf" srcId="{FBC83FEA-2014-44EE-B6C5-0B645220C0B0}" destId="{11841A8E-F396-40E1-9FC3-DC98396CE282}" srcOrd="1" destOrd="0" presId="urn:microsoft.com/office/officeart/2005/8/layout/chevron1"/>
    <dgm:cxn modelId="{9AABCBA2-0560-4BD7-9CEC-3DFD2A6998E0}" type="presParOf" srcId="{FBC83FEA-2014-44EE-B6C5-0B645220C0B0}" destId="{C47CA07C-206B-4E50-9BF1-2F924971AA5B}" srcOrd="2" destOrd="0" presId="urn:microsoft.com/office/officeart/2005/8/layout/chevron1"/>
    <dgm:cxn modelId="{0FC4C90F-2A5D-40C1-AA6A-B0140E6AD885}" type="presParOf" srcId="{FBC83FEA-2014-44EE-B6C5-0B645220C0B0}" destId="{38EA4E25-8DAD-4BDD-B5F6-AF2880DE94AB}" srcOrd="3" destOrd="0" presId="urn:microsoft.com/office/officeart/2005/8/layout/chevron1"/>
    <dgm:cxn modelId="{3B4FC1F9-4788-46D4-9C48-85988A0BD53A}" type="presParOf" srcId="{FBC83FEA-2014-44EE-B6C5-0B645220C0B0}" destId="{40628762-8930-482F-AE35-65D744744B8A}" srcOrd="4" destOrd="0" presId="urn:microsoft.com/office/officeart/2005/8/layout/chevron1"/>
    <dgm:cxn modelId="{50094A23-F2C6-4BC3-80F3-442E5E1DD3BD}" type="presParOf" srcId="{FBC83FEA-2014-44EE-B6C5-0B645220C0B0}" destId="{1512E001-78CB-4256-8BBD-B7EF8048418B}" srcOrd="5" destOrd="0" presId="urn:microsoft.com/office/officeart/2005/8/layout/chevron1"/>
    <dgm:cxn modelId="{374A948B-668B-4048-94C1-CC2026871C01}" type="presParOf" srcId="{FBC83FEA-2014-44EE-B6C5-0B645220C0B0}" destId="{6056D3E4-FC18-47F3-9A56-0C9D6A1ACBBA}" srcOrd="6" destOrd="0" presId="urn:microsoft.com/office/officeart/2005/8/layout/chevron1"/>
    <dgm:cxn modelId="{F3A2BE51-F1A3-40A2-A72A-E5185A4A0777}" type="presParOf" srcId="{FBC83FEA-2014-44EE-B6C5-0B645220C0B0}" destId="{7A6E1D81-98F6-4098-873C-F9F8DFBA1197}" srcOrd="7" destOrd="0" presId="urn:microsoft.com/office/officeart/2005/8/layout/chevron1"/>
    <dgm:cxn modelId="{256A1A78-BB88-4B6B-BC4A-4E7D82B3F9FB}" type="presParOf" srcId="{FBC83FEA-2014-44EE-B6C5-0B645220C0B0}" destId="{A74ECEDE-7286-4F83-9F3B-4D11380B7AC2}"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25D63E-551B-4A8F-98DD-90DF1A6E72B3}" type="doc">
      <dgm:prSet loTypeId="urn:microsoft.com/office/officeart/2005/8/layout/chevron1" loCatId="process" qsTypeId="urn:microsoft.com/office/officeart/2005/8/quickstyle/simple1" qsCatId="simple" csTypeId="urn:microsoft.com/office/officeart/2005/8/colors/accent1_2" csCatId="accent1" phldr="1"/>
      <dgm:spPr/>
    </dgm:pt>
    <dgm:pt modelId="{0C45D7C6-EA49-4D6B-8C68-36769A9AE111}">
      <dgm:prSet phldrT="[Text]" custT="1"/>
      <dgm:spPr/>
      <dgm:t>
        <a:bodyPr/>
        <a:lstStyle/>
        <a:p>
          <a:r>
            <a:rPr lang="de-AT" sz="1600" dirty="0" err="1" smtClean="0"/>
            <a:t>Agricutlture</a:t>
          </a:r>
          <a:r>
            <a:rPr lang="de-AT" sz="1600" dirty="0" smtClean="0"/>
            <a:t>, </a:t>
          </a:r>
          <a:r>
            <a:rPr lang="de-AT" sz="1600" dirty="0" err="1" smtClean="0"/>
            <a:t>Production</a:t>
          </a:r>
          <a:endParaRPr lang="de-AT" sz="1600" dirty="0"/>
        </a:p>
      </dgm:t>
    </dgm:pt>
    <dgm:pt modelId="{230CEA53-4E6E-4AD8-B882-DF4BDA5B9AD5}" type="parTrans" cxnId="{47B41A34-77C6-4128-8357-76D18EADF46D}">
      <dgm:prSet/>
      <dgm:spPr/>
      <dgm:t>
        <a:bodyPr/>
        <a:lstStyle/>
        <a:p>
          <a:endParaRPr lang="de-AT"/>
        </a:p>
      </dgm:t>
    </dgm:pt>
    <dgm:pt modelId="{ED32C364-FC9D-4D1D-BE1A-E93F3D83C4D2}" type="sibTrans" cxnId="{47B41A34-77C6-4128-8357-76D18EADF46D}">
      <dgm:prSet/>
      <dgm:spPr/>
      <dgm:t>
        <a:bodyPr/>
        <a:lstStyle/>
        <a:p>
          <a:endParaRPr lang="de-AT"/>
        </a:p>
      </dgm:t>
    </dgm:pt>
    <dgm:pt modelId="{F059C2CF-6F3A-4D01-9115-1C417B768317}">
      <dgm:prSet phldrT="[Text]" custT="1"/>
      <dgm:spPr/>
      <dgm:t>
        <a:bodyPr/>
        <a:lstStyle/>
        <a:p>
          <a:r>
            <a:rPr lang="de-AT" sz="1600" dirty="0" smtClean="0"/>
            <a:t>Processing</a:t>
          </a:r>
          <a:endParaRPr lang="de-AT" sz="1600" dirty="0"/>
        </a:p>
      </dgm:t>
    </dgm:pt>
    <dgm:pt modelId="{51C5A78C-2480-4252-8920-D3D560B78F6C}" type="parTrans" cxnId="{D7B15B06-60B9-433E-87D6-8A0C04ED7F2F}">
      <dgm:prSet/>
      <dgm:spPr/>
      <dgm:t>
        <a:bodyPr/>
        <a:lstStyle/>
        <a:p>
          <a:endParaRPr lang="de-AT"/>
        </a:p>
      </dgm:t>
    </dgm:pt>
    <dgm:pt modelId="{D3C62F86-2AEE-47FF-A20A-7633E3788D7E}" type="sibTrans" cxnId="{D7B15B06-60B9-433E-87D6-8A0C04ED7F2F}">
      <dgm:prSet/>
      <dgm:spPr/>
      <dgm:t>
        <a:bodyPr/>
        <a:lstStyle/>
        <a:p>
          <a:endParaRPr lang="de-AT"/>
        </a:p>
      </dgm:t>
    </dgm:pt>
    <dgm:pt modelId="{E0F70C0E-0C2E-4B31-B9B0-77100F0207A1}">
      <dgm:prSet custT="1"/>
      <dgm:spPr/>
      <dgm:t>
        <a:bodyPr/>
        <a:lstStyle/>
        <a:p>
          <a:r>
            <a:rPr lang="de-AT" sz="1600" dirty="0" err="1" smtClean="0"/>
            <a:t>Wholesale</a:t>
          </a:r>
          <a:r>
            <a:rPr lang="de-AT" sz="1600" dirty="0" smtClean="0"/>
            <a:t> &amp; Retail</a:t>
          </a:r>
          <a:endParaRPr lang="de-AT" sz="1600" dirty="0"/>
        </a:p>
      </dgm:t>
    </dgm:pt>
    <dgm:pt modelId="{0FD57331-DCD1-4DE7-998D-2A93450F544D}" type="parTrans" cxnId="{D0BEE8AC-25BA-4344-BFBE-0EE1118A14D9}">
      <dgm:prSet/>
      <dgm:spPr/>
      <dgm:t>
        <a:bodyPr/>
        <a:lstStyle/>
        <a:p>
          <a:endParaRPr lang="de-AT"/>
        </a:p>
      </dgm:t>
    </dgm:pt>
    <dgm:pt modelId="{44A69C54-5C32-4BA5-ADAD-CC8F4480B408}" type="sibTrans" cxnId="{D0BEE8AC-25BA-4344-BFBE-0EE1118A14D9}">
      <dgm:prSet/>
      <dgm:spPr/>
      <dgm:t>
        <a:bodyPr/>
        <a:lstStyle/>
        <a:p>
          <a:endParaRPr lang="de-AT"/>
        </a:p>
      </dgm:t>
    </dgm:pt>
    <dgm:pt modelId="{7AF11BC3-11D9-462C-88EC-A8CEF4A08270}">
      <dgm:prSet custT="1"/>
      <dgm:spPr/>
      <dgm:t>
        <a:bodyPr/>
        <a:lstStyle/>
        <a:p>
          <a:r>
            <a:rPr lang="de-AT" sz="1600" dirty="0" err="1" smtClean="0"/>
            <a:t>Consump-tion</a:t>
          </a:r>
          <a:endParaRPr lang="de-AT" sz="1600" dirty="0"/>
        </a:p>
      </dgm:t>
    </dgm:pt>
    <dgm:pt modelId="{36B716F4-CB3C-4B2A-9939-25EC54CE4E36}" type="parTrans" cxnId="{495E9814-EB6A-48E3-8A8E-30BA8A01D393}">
      <dgm:prSet/>
      <dgm:spPr/>
      <dgm:t>
        <a:bodyPr/>
        <a:lstStyle/>
        <a:p>
          <a:endParaRPr lang="de-AT"/>
        </a:p>
      </dgm:t>
    </dgm:pt>
    <dgm:pt modelId="{4D51C026-4152-4F0F-9094-F478D295C78A}" type="sibTrans" cxnId="{495E9814-EB6A-48E3-8A8E-30BA8A01D393}">
      <dgm:prSet/>
      <dgm:spPr/>
      <dgm:t>
        <a:bodyPr/>
        <a:lstStyle/>
        <a:p>
          <a:endParaRPr lang="de-AT"/>
        </a:p>
      </dgm:t>
    </dgm:pt>
    <dgm:pt modelId="{B56E4568-62F6-4673-9DD7-47FFDEAFBC52}">
      <dgm:prSet custT="1"/>
      <dgm:spPr/>
      <dgm:t>
        <a:bodyPr/>
        <a:lstStyle/>
        <a:p>
          <a:r>
            <a:rPr lang="de-AT" sz="1600" dirty="0" smtClean="0"/>
            <a:t>End </a:t>
          </a:r>
          <a:r>
            <a:rPr lang="de-AT" sz="1600" dirty="0" err="1" smtClean="0"/>
            <a:t>of</a:t>
          </a:r>
          <a:r>
            <a:rPr lang="de-AT" sz="1600" dirty="0" smtClean="0"/>
            <a:t> Life</a:t>
          </a:r>
          <a:endParaRPr lang="de-AT" sz="1600" dirty="0"/>
        </a:p>
      </dgm:t>
    </dgm:pt>
    <dgm:pt modelId="{21C944DE-04F9-4DB0-B5E7-1C710F2D1D41}" type="parTrans" cxnId="{069CA504-034D-4B86-8991-AF2DFBCA4AA2}">
      <dgm:prSet/>
      <dgm:spPr/>
      <dgm:t>
        <a:bodyPr/>
        <a:lstStyle/>
        <a:p>
          <a:endParaRPr lang="de-AT"/>
        </a:p>
      </dgm:t>
    </dgm:pt>
    <dgm:pt modelId="{E038388C-798E-4A7F-9D9E-B72D31B470B7}" type="sibTrans" cxnId="{069CA504-034D-4B86-8991-AF2DFBCA4AA2}">
      <dgm:prSet/>
      <dgm:spPr/>
      <dgm:t>
        <a:bodyPr/>
        <a:lstStyle/>
        <a:p>
          <a:endParaRPr lang="de-AT"/>
        </a:p>
      </dgm:t>
    </dgm:pt>
    <dgm:pt modelId="{FBC83FEA-2014-44EE-B6C5-0B645220C0B0}" type="pres">
      <dgm:prSet presAssocID="{9D25D63E-551B-4A8F-98DD-90DF1A6E72B3}" presName="Name0" presStyleCnt="0">
        <dgm:presLayoutVars>
          <dgm:dir/>
          <dgm:animLvl val="lvl"/>
          <dgm:resizeHandles val="exact"/>
        </dgm:presLayoutVars>
      </dgm:prSet>
      <dgm:spPr/>
    </dgm:pt>
    <dgm:pt modelId="{5F7D576F-311C-4D02-86D8-92CEDB9AA450}" type="pres">
      <dgm:prSet presAssocID="{0C45D7C6-EA49-4D6B-8C68-36769A9AE111}" presName="parTxOnly" presStyleLbl="node1" presStyleIdx="0" presStyleCnt="5">
        <dgm:presLayoutVars>
          <dgm:chMax val="0"/>
          <dgm:chPref val="0"/>
          <dgm:bulletEnabled val="1"/>
        </dgm:presLayoutVars>
      </dgm:prSet>
      <dgm:spPr/>
      <dgm:t>
        <a:bodyPr/>
        <a:lstStyle/>
        <a:p>
          <a:endParaRPr lang="de-AT"/>
        </a:p>
      </dgm:t>
    </dgm:pt>
    <dgm:pt modelId="{11841A8E-F396-40E1-9FC3-DC98396CE282}" type="pres">
      <dgm:prSet presAssocID="{ED32C364-FC9D-4D1D-BE1A-E93F3D83C4D2}" presName="parTxOnlySpace" presStyleCnt="0"/>
      <dgm:spPr/>
    </dgm:pt>
    <dgm:pt modelId="{C47CA07C-206B-4E50-9BF1-2F924971AA5B}" type="pres">
      <dgm:prSet presAssocID="{F059C2CF-6F3A-4D01-9115-1C417B768317}" presName="parTxOnly" presStyleLbl="node1" presStyleIdx="1" presStyleCnt="5">
        <dgm:presLayoutVars>
          <dgm:chMax val="0"/>
          <dgm:chPref val="0"/>
          <dgm:bulletEnabled val="1"/>
        </dgm:presLayoutVars>
      </dgm:prSet>
      <dgm:spPr/>
      <dgm:t>
        <a:bodyPr/>
        <a:lstStyle/>
        <a:p>
          <a:endParaRPr lang="de-AT"/>
        </a:p>
      </dgm:t>
    </dgm:pt>
    <dgm:pt modelId="{38EA4E25-8DAD-4BDD-B5F6-AF2880DE94AB}" type="pres">
      <dgm:prSet presAssocID="{D3C62F86-2AEE-47FF-A20A-7633E3788D7E}" presName="parTxOnlySpace" presStyleCnt="0"/>
      <dgm:spPr/>
    </dgm:pt>
    <dgm:pt modelId="{40628762-8930-482F-AE35-65D744744B8A}" type="pres">
      <dgm:prSet presAssocID="{E0F70C0E-0C2E-4B31-B9B0-77100F0207A1}" presName="parTxOnly" presStyleLbl="node1" presStyleIdx="2" presStyleCnt="5">
        <dgm:presLayoutVars>
          <dgm:chMax val="0"/>
          <dgm:chPref val="0"/>
          <dgm:bulletEnabled val="1"/>
        </dgm:presLayoutVars>
      </dgm:prSet>
      <dgm:spPr/>
      <dgm:t>
        <a:bodyPr/>
        <a:lstStyle/>
        <a:p>
          <a:endParaRPr lang="de-AT"/>
        </a:p>
      </dgm:t>
    </dgm:pt>
    <dgm:pt modelId="{1512E001-78CB-4256-8BBD-B7EF8048418B}" type="pres">
      <dgm:prSet presAssocID="{44A69C54-5C32-4BA5-ADAD-CC8F4480B408}" presName="parTxOnlySpace" presStyleCnt="0"/>
      <dgm:spPr/>
    </dgm:pt>
    <dgm:pt modelId="{6056D3E4-FC18-47F3-9A56-0C9D6A1ACBBA}" type="pres">
      <dgm:prSet presAssocID="{7AF11BC3-11D9-462C-88EC-A8CEF4A08270}" presName="parTxOnly" presStyleLbl="node1" presStyleIdx="3" presStyleCnt="5">
        <dgm:presLayoutVars>
          <dgm:chMax val="0"/>
          <dgm:chPref val="0"/>
          <dgm:bulletEnabled val="1"/>
        </dgm:presLayoutVars>
      </dgm:prSet>
      <dgm:spPr/>
      <dgm:t>
        <a:bodyPr/>
        <a:lstStyle/>
        <a:p>
          <a:endParaRPr lang="de-AT"/>
        </a:p>
      </dgm:t>
    </dgm:pt>
    <dgm:pt modelId="{7A6E1D81-98F6-4098-873C-F9F8DFBA1197}" type="pres">
      <dgm:prSet presAssocID="{4D51C026-4152-4F0F-9094-F478D295C78A}" presName="parTxOnlySpace" presStyleCnt="0"/>
      <dgm:spPr/>
    </dgm:pt>
    <dgm:pt modelId="{A74ECEDE-7286-4F83-9F3B-4D11380B7AC2}" type="pres">
      <dgm:prSet presAssocID="{B56E4568-62F6-4673-9DD7-47FFDEAFBC52}" presName="parTxOnly" presStyleLbl="node1" presStyleIdx="4" presStyleCnt="5">
        <dgm:presLayoutVars>
          <dgm:chMax val="0"/>
          <dgm:chPref val="0"/>
          <dgm:bulletEnabled val="1"/>
        </dgm:presLayoutVars>
      </dgm:prSet>
      <dgm:spPr/>
      <dgm:t>
        <a:bodyPr/>
        <a:lstStyle/>
        <a:p>
          <a:endParaRPr lang="de-AT"/>
        </a:p>
      </dgm:t>
    </dgm:pt>
  </dgm:ptLst>
  <dgm:cxnLst>
    <dgm:cxn modelId="{D0BEE8AC-25BA-4344-BFBE-0EE1118A14D9}" srcId="{9D25D63E-551B-4A8F-98DD-90DF1A6E72B3}" destId="{E0F70C0E-0C2E-4B31-B9B0-77100F0207A1}" srcOrd="2" destOrd="0" parTransId="{0FD57331-DCD1-4DE7-998D-2A93450F544D}" sibTransId="{44A69C54-5C32-4BA5-ADAD-CC8F4480B408}"/>
    <dgm:cxn modelId="{F147FEC0-4AAD-4272-ADBE-B60C46481F50}" type="presOf" srcId="{9D25D63E-551B-4A8F-98DD-90DF1A6E72B3}" destId="{FBC83FEA-2014-44EE-B6C5-0B645220C0B0}" srcOrd="0" destOrd="0" presId="urn:microsoft.com/office/officeart/2005/8/layout/chevron1"/>
    <dgm:cxn modelId="{E8BCE90A-CAA3-4E78-A9DA-011B8B41910F}" type="presOf" srcId="{0C45D7C6-EA49-4D6B-8C68-36769A9AE111}" destId="{5F7D576F-311C-4D02-86D8-92CEDB9AA450}" srcOrd="0" destOrd="0" presId="urn:microsoft.com/office/officeart/2005/8/layout/chevron1"/>
    <dgm:cxn modelId="{069CA504-034D-4B86-8991-AF2DFBCA4AA2}" srcId="{9D25D63E-551B-4A8F-98DD-90DF1A6E72B3}" destId="{B56E4568-62F6-4673-9DD7-47FFDEAFBC52}" srcOrd="4" destOrd="0" parTransId="{21C944DE-04F9-4DB0-B5E7-1C710F2D1D41}" sibTransId="{E038388C-798E-4A7F-9D9E-B72D31B470B7}"/>
    <dgm:cxn modelId="{D7B15B06-60B9-433E-87D6-8A0C04ED7F2F}" srcId="{9D25D63E-551B-4A8F-98DD-90DF1A6E72B3}" destId="{F059C2CF-6F3A-4D01-9115-1C417B768317}" srcOrd="1" destOrd="0" parTransId="{51C5A78C-2480-4252-8920-D3D560B78F6C}" sibTransId="{D3C62F86-2AEE-47FF-A20A-7633E3788D7E}"/>
    <dgm:cxn modelId="{47B41A34-77C6-4128-8357-76D18EADF46D}" srcId="{9D25D63E-551B-4A8F-98DD-90DF1A6E72B3}" destId="{0C45D7C6-EA49-4D6B-8C68-36769A9AE111}" srcOrd="0" destOrd="0" parTransId="{230CEA53-4E6E-4AD8-B882-DF4BDA5B9AD5}" sibTransId="{ED32C364-FC9D-4D1D-BE1A-E93F3D83C4D2}"/>
    <dgm:cxn modelId="{101BF33C-5984-47F1-89A7-D3ACB4F9922C}" type="presOf" srcId="{7AF11BC3-11D9-462C-88EC-A8CEF4A08270}" destId="{6056D3E4-FC18-47F3-9A56-0C9D6A1ACBBA}" srcOrd="0" destOrd="0" presId="urn:microsoft.com/office/officeart/2005/8/layout/chevron1"/>
    <dgm:cxn modelId="{19B4FD4E-1C10-4903-8651-66218E34D4CE}" type="presOf" srcId="{B56E4568-62F6-4673-9DD7-47FFDEAFBC52}" destId="{A74ECEDE-7286-4F83-9F3B-4D11380B7AC2}" srcOrd="0" destOrd="0" presId="urn:microsoft.com/office/officeart/2005/8/layout/chevron1"/>
    <dgm:cxn modelId="{3A94D982-5AC6-4838-8F8D-6756CD4B38C6}" type="presOf" srcId="{F059C2CF-6F3A-4D01-9115-1C417B768317}" destId="{C47CA07C-206B-4E50-9BF1-2F924971AA5B}" srcOrd="0" destOrd="0" presId="urn:microsoft.com/office/officeart/2005/8/layout/chevron1"/>
    <dgm:cxn modelId="{495E9814-EB6A-48E3-8A8E-30BA8A01D393}" srcId="{9D25D63E-551B-4A8F-98DD-90DF1A6E72B3}" destId="{7AF11BC3-11D9-462C-88EC-A8CEF4A08270}" srcOrd="3" destOrd="0" parTransId="{36B716F4-CB3C-4B2A-9939-25EC54CE4E36}" sibTransId="{4D51C026-4152-4F0F-9094-F478D295C78A}"/>
    <dgm:cxn modelId="{F8E330BD-A547-416B-826B-6F6BBEE24499}" type="presOf" srcId="{E0F70C0E-0C2E-4B31-B9B0-77100F0207A1}" destId="{40628762-8930-482F-AE35-65D744744B8A}" srcOrd="0" destOrd="0" presId="urn:microsoft.com/office/officeart/2005/8/layout/chevron1"/>
    <dgm:cxn modelId="{AE0BD8B0-FFC7-40EC-875A-CBD335626EAF}" type="presParOf" srcId="{FBC83FEA-2014-44EE-B6C5-0B645220C0B0}" destId="{5F7D576F-311C-4D02-86D8-92CEDB9AA450}" srcOrd="0" destOrd="0" presId="urn:microsoft.com/office/officeart/2005/8/layout/chevron1"/>
    <dgm:cxn modelId="{F3F94BAC-8C98-413D-96F7-00EF0E58B68B}" type="presParOf" srcId="{FBC83FEA-2014-44EE-B6C5-0B645220C0B0}" destId="{11841A8E-F396-40E1-9FC3-DC98396CE282}" srcOrd="1" destOrd="0" presId="urn:microsoft.com/office/officeart/2005/8/layout/chevron1"/>
    <dgm:cxn modelId="{5089DC3F-D114-4352-954B-8AA79EE9489C}" type="presParOf" srcId="{FBC83FEA-2014-44EE-B6C5-0B645220C0B0}" destId="{C47CA07C-206B-4E50-9BF1-2F924971AA5B}" srcOrd="2" destOrd="0" presId="urn:microsoft.com/office/officeart/2005/8/layout/chevron1"/>
    <dgm:cxn modelId="{EFE96168-19D7-4D78-9AB6-BBAB86D39201}" type="presParOf" srcId="{FBC83FEA-2014-44EE-B6C5-0B645220C0B0}" destId="{38EA4E25-8DAD-4BDD-B5F6-AF2880DE94AB}" srcOrd="3" destOrd="0" presId="urn:microsoft.com/office/officeart/2005/8/layout/chevron1"/>
    <dgm:cxn modelId="{8A25CF55-60ED-4F4B-9ED8-114833043B03}" type="presParOf" srcId="{FBC83FEA-2014-44EE-B6C5-0B645220C0B0}" destId="{40628762-8930-482F-AE35-65D744744B8A}" srcOrd="4" destOrd="0" presId="urn:microsoft.com/office/officeart/2005/8/layout/chevron1"/>
    <dgm:cxn modelId="{FD214156-8EE0-41BD-9B6B-8325642F7E02}" type="presParOf" srcId="{FBC83FEA-2014-44EE-B6C5-0B645220C0B0}" destId="{1512E001-78CB-4256-8BBD-B7EF8048418B}" srcOrd="5" destOrd="0" presId="urn:microsoft.com/office/officeart/2005/8/layout/chevron1"/>
    <dgm:cxn modelId="{A02F96C8-3656-4310-A3E8-35900075FFE2}" type="presParOf" srcId="{FBC83FEA-2014-44EE-B6C5-0B645220C0B0}" destId="{6056D3E4-FC18-47F3-9A56-0C9D6A1ACBBA}" srcOrd="6" destOrd="0" presId="urn:microsoft.com/office/officeart/2005/8/layout/chevron1"/>
    <dgm:cxn modelId="{572E4EC0-C031-446A-A61E-C716978D7222}" type="presParOf" srcId="{FBC83FEA-2014-44EE-B6C5-0B645220C0B0}" destId="{7A6E1D81-98F6-4098-873C-F9F8DFBA1197}" srcOrd="7" destOrd="0" presId="urn:microsoft.com/office/officeart/2005/8/layout/chevron1"/>
    <dgm:cxn modelId="{6193585D-AF43-4D97-A798-8DAB6FCB1050}" type="presParOf" srcId="{FBC83FEA-2014-44EE-B6C5-0B645220C0B0}" destId="{A74ECEDE-7286-4F83-9F3B-4D11380B7AC2}"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F3073D-3995-464C-843B-9A8F7C29B33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A6F0EAE7-3193-4B4B-8F99-126E44841096}">
      <dgm:prSet/>
      <dgm:spPr>
        <a:solidFill>
          <a:schemeClr val="tx2">
            <a:lumMod val="40000"/>
            <a:lumOff val="60000"/>
          </a:schemeClr>
        </a:solidFill>
      </dgm:spPr>
      <dgm:t>
        <a:bodyPr/>
        <a:lstStyle/>
        <a:p>
          <a:pPr rtl="0"/>
          <a:r>
            <a:rPr lang="en-US" dirty="0" smtClean="0">
              <a:solidFill>
                <a:schemeClr val="tx1"/>
              </a:solidFill>
            </a:rPr>
            <a:t>Identify the </a:t>
          </a:r>
        </a:p>
        <a:p>
          <a:pPr rtl="0"/>
          <a:r>
            <a:rPr lang="en-US" dirty="0" smtClean="0">
              <a:solidFill>
                <a:schemeClr val="tx1"/>
              </a:solidFill>
            </a:rPr>
            <a:t>relevant impacts</a:t>
          </a:r>
          <a:endParaRPr lang="it-IT" dirty="0">
            <a:solidFill>
              <a:schemeClr val="tx1"/>
            </a:solidFill>
          </a:endParaRPr>
        </a:p>
      </dgm:t>
    </dgm:pt>
    <dgm:pt modelId="{CB91502F-F87D-41C6-8A68-41CA7E73A0C9}" type="parTrans" cxnId="{DEF7ACB3-9D39-466C-BCA9-9631F8353B0C}">
      <dgm:prSet/>
      <dgm:spPr/>
      <dgm:t>
        <a:bodyPr/>
        <a:lstStyle/>
        <a:p>
          <a:endParaRPr lang="it-IT"/>
        </a:p>
      </dgm:t>
    </dgm:pt>
    <dgm:pt modelId="{22486067-1F33-4B19-BD10-A8A984C0FBD1}" type="sibTrans" cxnId="{DEF7ACB3-9D39-466C-BCA9-9631F8353B0C}">
      <dgm:prSet/>
      <dgm:spPr/>
      <dgm:t>
        <a:bodyPr/>
        <a:lstStyle/>
        <a:p>
          <a:endParaRPr lang="it-IT"/>
        </a:p>
      </dgm:t>
    </dgm:pt>
    <dgm:pt modelId="{C5EEBC83-2BC1-450B-9099-C4606A83E9B0}">
      <dgm:prSet/>
      <dgm:spPr>
        <a:solidFill>
          <a:schemeClr val="tx2">
            <a:lumMod val="40000"/>
            <a:lumOff val="60000"/>
          </a:schemeClr>
        </a:solidFill>
      </dgm:spPr>
      <dgm:t>
        <a:bodyPr/>
        <a:lstStyle/>
        <a:p>
          <a:pPr rtl="0"/>
          <a:r>
            <a:rPr lang="en-US" dirty="0" smtClean="0">
              <a:solidFill>
                <a:schemeClr val="tx1"/>
              </a:solidFill>
            </a:rPr>
            <a:t>Develop a methodology to assess the social impacts (i.e</a:t>
          </a:r>
          <a:r>
            <a:rPr lang="en-US" b="0" i="1" dirty="0" smtClean="0">
              <a:solidFill>
                <a:schemeClr val="tx1"/>
              </a:solidFill>
            </a:rPr>
            <a:t>. the pursuit or achievement of improvements in the lives of social groups</a:t>
          </a:r>
          <a:r>
            <a:rPr lang="en-US" dirty="0" smtClean="0">
              <a:solidFill>
                <a:schemeClr val="tx1"/>
              </a:solidFill>
            </a:rPr>
            <a:t>) of food redistribution initiatives</a:t>
          </a:r>
          <a:endParaRPr lang="it-IT" dirty="0">
            <a:solidFill>
              <a:schemeClr val="tx1"/>
            </a:solidFill>
          </a:endParaRPr>
        </a:p>
      </dgm:t>
    </dgm:pt>
    <dgm:pt modelId="{F7399753-C8FC-4386-8DEE-B0947B2AFCA4}" type="parTrans" cxnId="{36E4A31D-C63F-46F6-B3AD-149A76C0A12C}">
      <dgm:prSet/>
      <dgm:spPr/>
      <dgm:t>
        <a:bodyPr/>
        <a:lstStyle/>
        <a:p>
          <a:endParaRPr lang="it-IT"/>
        </a:p>
      </dgm:t>
    </dgm:pt>
    <dgm:pt modelId="{6EDAD608-09CB-42B4-9AE3-F1DD9A7A5E65}" type="sibTrans" cxnId="{36E4A31D-C63F-46F6-B3AD-149A76C0A12C}">
      <dgm:prSet/>
      <dgm:spPr/>
      <dgm:t>
        <a:bodyPr/>
        <a:lstStyle/>
        <a:p>
          <a:endParaRPr lang="it-IT"/>
        </a:p>
      </dgm:t>
    </dgm:pt>
    <dgm:pt modelId="{895D710F-5C75-4FA4-AB3A-CB4EBC90E2FA}">
      <dgm:prSet/>
      <dgm:spPr>
        <a:solidFill>
          <a:schemeClr val="tx2">
            <a:lumMod val="40000"/>
            <a:lumOff val="60000"/>
          </a:schemeClr>
        </a:solidFill>
      </dgm:spPr>
      <dgm:t>
        <a:bodyPr/>
        <a:lstStyle/>
        <a:p>
          <a:pPr rtl="0"/>
          <a:r>
            <a:rPr lang="en-US" dirty="0" smtClean="0">
              <a:solidFill>
                <a:schemeClr val="tx1"/>
              </a:solidFill>
            </a:rPr>
            <a:t>Test the methodology </a:t>
          </a:r>
          <a:r>
            <a:rPr lang="en-US" dirty="0" smtClean="0">
              <a:solidFill>
                <a:schemeClr val="tx1"/>
              </a:solidFill>
            </a:rPr>
            <a:t>through </a:t>
          </a:r>
          <a:r>
            <a:rPr lang="en-US" dirty="0" smtClean="0">
              <a:solidFill>
                <a:schemeClr val="tx1"/>
              </a:solidFill>
            </a:rPr>
            <a:t>a pilot survey</a:t>
          </a:r>
          <a:endParaRPr lang="it-IT" dirty="0">
            <a:solidFill>
              <a:schemeClr val="tx1"/>
            </a:solidFill>
          </a:endParaRPr>
        </a:p>
      </dgm:t>
    </dgm:pt>
    <dgm:pt modelId="{7BD3733F-A5DC-4CCB-98DE-08F33C1F2BAF}" type="parTrans" cxnId="{9559A43A-6382-4691-A206-3C729B777FF0}">
      <dgm:prSet/>
      <dgm:spPr/>
      <dgm:t>
        <a:bodyPr/>
        <a:lstStyle/>
        <a:p>
          <a:endParaRPr lang="it-IT"/>
        </a:p>
      </dgm:t>
    </dgm:pt>
    <dgm:pt modelId="{FC7EE540-7F96-40AE-9625-DE1633A7DBBA}" type="sibTrans" cxnId="{9559A43A-6382-4691-A206-3C729B777FF0}">
      <dgm:prSet/>
      <dgm:spPr/>
      <dgm:t>
        <a:bodyPr/>
        <a:lstStyle/>
        <a:p>
          <a:endParaRPr lang="it-IT"/>
        </a:p>
      </dgm:t>
    </dgm:pt>
    <dgm:pt modelId="{5D2EB8DB-09AC-4F34-9454-2F7A1E5CEC1E}" type="pres">
      <dgm:prSet presAssocID="{E9F3073D-3995-464C-843B-9A8F7C29B333}" presName="Name0" presStyleCnt="0">
        <dgm:presLayoutVars>
          <dgm:dir/>
          <dgm:resizeHandles val="exact"/>
        </dgm:presLayoutVars>
      </dgm:prSet>
      <dgm:spPr/>
      <dgm:t>
        <a:bodyPr/>
        <a:lstStyle/>
        <a:p>
          <a:endParaRPr lang="it-IT"/>
        </a:p>
      </dgm:t>
    </dgm:pt>
    <dgm:pt modelId="{A9A7F821-1A4E-4960-B4AA-3711452492EE}" type="pres">
      <dgm:prSet presAssocID="{A6F0EAE7-3193-4B4B-8F99-126E44841096}" presName="node" presStyleLbl="node1" presStyleIdx="0" presStyleCnt="3">
        <dgm:presLayoutVars>
          <dgm:bulletEnabled val="1"/>
        </dgm:presLayoutVars>
      </dgm:prSet>
      <dgm:spPr/>
      <dgm:t>
        <a:bodyPr/>
        <a:lstStyle/>
        <a:p>
          <a:endParaRPr lang="it-IT"/>
        </a:p>
      </dgm:t>
    </dgm:pt>
    <dgm:pt modelId="{8C2B181B-8B0A-4ECF-8268-59124A740A06}" type="pres">
      <dgm:prSet presAssocID="{22486067-1F33-4B19-BD10-A8A984C0FBD1}" presName="sibTrans" presStyleLbl="sibTrans2D1" presStyleIdx="0" presStyleCnt="2"/>
      <dgm:spPr/>
      <dgm:t>
        <a:bodyPr/>
        <a:lstStyle/>
        <a:p>
          <a:endParaRPr lang="it-IT"/>
        </a:p>
      </dgm:t>
    </dgm:pt>
    <dgm:pt modelId="{1247D77F-C089-46C4-9B55-EEDF0ACFF120}" type="pres">
      <dgm:prSet presAssocID="{22486067-1F33-4B19-BD10-A8A984C0FBD1}" presName="connectorText" presStyleLbl="sibTrans2D1" presStyleIdx="0" presStyleCnt="2"/>
      <dgm:spPr/>
      <dgm:t>
        <a:bodyPr/>
        <a:lstStyle/>
        <a:p>
          <a:endParaRPr lang="it-IT"/>
        </a:p>
      </dgm:t>
    </dgm:pt>
    <dgm:pt modelId="{F73730C7-694B-4565-8087-DB8C72EC1945}" type="pres">
      <dgm:prSet presAssocID="{C5EEBC83-2BC1-450B-9099-C4606A83E9B0}" presName="node" presStyleLbl="node1" presStyleIdx="1" presStyleCnt="3">
        <dgm:presLayoutVars>
          <dgm:bulletEnabled val="1"/>
        </dgm:presLayoutVars>
      </dgm:prSet>
      <dgm:spPr/>
      <dgm:t>
        <a:bodyPr/>
        <a:lstStyle/>
        <a:p>
          <a:endParaRPr lang="it-IT"/>
        </a:p>
      </dgm:t>
    </dgm:pt>
    <dgm:pt modelId="{F650934D-0E59-427C-8AD9-F771ECCAA39F}" type="pres">
      <dgm:prSet presAssocID="{6EDAD608-09CB-42B4-9AE3-F1DD9A7A5E65}" presName="sibTrans" presStyleLbl="sibTrans2D1" presStyleIdx="1" presStyleCnt="2"/>
      <dgm:spPr/>
      <dgm:t>
        <a:bodyPr/>
        <a:lstStyle/>
        <a:p>
          <a:endParaRPr lang="it-IT"/>
        </a:p>
      </dgm:t>
    </dgm:pt>
    <dgm:pt modelId="{1C3379D0-DB6E-4A38-9192-5931465E6356}" type="pres">
      <dgm:prSet presAssocID="{6EDAD608-09CB-42B4-9AE3-F1DD9A7A5E65}" presName="connectorText" presStyleLbl="sibTrans2D1" presStyleIdx="1" presStyleCnt="2"/>
      <dgm:spPr/>
      <dgm:t>
        <a:bodyPr/>
        <a:lstStyle/>
        <a:p>
          <a:endParaRPr lang="it-IT"/>
        </a:p>
      </dgm:t>
    </dgm:pt>
    <dgm:pt modelId="{D45138F5-49F5-423F-AA32-C315D455A6C6}" type="pres">
      <dgm:prSet presAssocID="{895D710F-5C75-4FA4-AB3A-CB4EBC90E2FA}" presName="node" presStyleLbl="node1" presStyleIdx="2" presStyleCnt="3">
        <dgm:presLayoutVars>
          <dgm:bulletEnabled val="1"/>
        </dgm:presLayoutVars>
      </dgm:prSet>
      <dgm:spPr/>
      <dgm:t>
        <a:bodyPr/>
        <a:lstStyle/>
        <a:p>
          <a:endParaRPr lang="it-IT"/>
        </a:p>
      </dgm:t>
    </dgm:pt>
  </dgm:ptLst>
  <dgm:cxnLst>
    <dgm:cxn modelId="{09EAB0B2-A1F6-4401-92F5-7B7DA2909978}" type="presOf" srcId="{6EDAD608-09CB-42B4-9AE3-F1DD9A7A5E65}" destId="{F650934D-0E59-427C-8AD9-F771ECCAA39F}" srcOrd="0" destOrd="0" presId="urn:microsoft.com/office/officeart/2005/8/layout/process1"/>
    <dgm:cxn modelId="{C5C44929-9671-4AF7-A496-3C912EC53295}" type="presOf" srcId="{895D710F-5C75-4FA4-AB3A-CB4EBC90E2FA}" destId="{D45138F5-49F5-423F-AA32-C315D455A6C6}" srcOrd="0" destOrd="0" presId="urn:microsoft.com/office/officeart/2005/8/layout/process1"/>
    <dgm:cxn modelId="{4CFED9F8-2CF0-439E-8F57-9BB044650E85}" type="presOf" srcId="{6EDAD608-09CB-42B4-9AE3-F1DD9A7A5E65}" destId="{1C3379D0-DB6E-4A38-9192-5931465E6356}" srcOrd="1" destOrd="0" presId="urn:microsoft.com/office/officeart/2005/8/layout/process1"/>
    <dgm:cxn modelId="{B4322C30-1051-48ED-97A1-86E616AA60FB}" type="presOf" srcId="{E9F3073D-3995-464C-843B-9A8F7C29B333}" destId="{5D2EB8DB-09AC-4F34-9454-2F7A1E5CEC1E}" srcOrd="0" destOrd="0" presId="urn:microsoft.com/office/officeart/2005/8/layout/process1"/>
    <dgm:cxn modelId="{36E4A31D-C63F-46F6-B3AD-149A76C0A12C}" srcId="{E9F3073D-3995-464C-843B-9A8F7C29B333}" destId="{C5EEBC83-2BC1-450B-9099-C4606A83E9B0}" srcOrd="1" destOrd="0" parTransId="{F7399753-C8FC-4386-8DEE-B0947B2AFCA4}" sibTransId="{6EDAD608-09CB-42B4-9AE3-F1DD9A7A5E65}"/>
    <dgm:cxn modelId="{9559A43A-6382-4691-A206-3C729B777FF0}" srcId="{E9F3073D-3995-464C-843B-9A8F7C29B333}" destId="{895D710F-5C75-4FA4-AB3A-CB4EBC90E2FA}" srcOrd="2" destOrd="0" parTransId="{7BD3733F-A5DC-4CCB-98DE-08F33C1F2BAF}" sibTransId="{FC7EE540-7F96-40AE-9625-DE1633A7DBBA}"/>
    <dgm:cxn modelId="{552ABC09-FB03-40F1-8346-8D6C1B640A32}" type="presOf" srcId="{22486067-1F33-4B19-BD10-A8A984C0FBD1}" destId="{8C2B181B-8B0A-4ECF-8268-59124A740A06}" srcOrd="0" destOrd="0" presId="urn:microsoft.com/office/officeart/2005/8/layout/process1"/>
    <dgm:cxn modelId="{25B733D3-8DB8-4F56-952C-9B26DA30E349}" type="presOf" srcId="{C5EEBC83-2BC1-450B-9099-C4606A83E9B0}" destId="{F73730C7-694B-4565-8087-DB8C72EC1945}" srcOrd="0" destOrd="0" presId="urn:microsoft.com/office/officeart/2005/8/layout/process1"/>
    <dgm:cxn modelId="{0F3F2716-9021-4D4A-8B96-5702DFDE381F}" type="presOf" srcId="{A6F0EAE7-3193-4B4B-8F99-126E44841096}" destId="{A9A7F821-1A4E-4960-B4AA-3711452492EE}" srcOrd="0" destOrd="0" presId="urn:microsoft.com/office/officeart/2005/8/layout/process1"/>
    <dgm:cxn modelId="{DEF7ACB3-9D39-466C-BCA9-9631F8353B0C}" srcId="{E9F3073D-3995-464C-843B-9A8F7C29B333}" destId="{A6F0EAE7-3193-4B4B-8F99-126E44841096}" srcOrd="0" destOrd="0" parTransId="{CB91502F-F87D-41C6-8A68-41CA7E73A0C9}" sibTransId="{22486067-1F33-4B19-BD10-A8A984C0FBD1}"/>
    <dgm:cxn modelId="{F9A393A6-2B54-4127-B1F2-800770F5D401}" type="presOf" srcId="{22486067-1F33-4B19-BD10-A8A984C0FBD1}" destId="{1247D77F-C089-46C4-9B55-EEDF0ACFF120}" srcOrd="1" destOrd="0" presId="urn:microsoft.com/office/officeart/2005/8/layout/process1"/>
    <dgm:cxn modelId="{EDDA2CFD-FCE0-448A-A2C8-B364D6423EA7}" type="presParOf" srcId="{5D2EB8DB-09AC-4F34-9454-2F7A1E5CEC1E}" destId="{A9A7F821-1A4E-4960-B4AA-3711452492EE}" srcOrd="0" destOrd="0" presId="urn:microsoft.com/office/officeart/2005/8/layout/process1"/>
    <dgm:cxn modelId="{085EACA9-F210-427F-8B45-59CE5F595253}" type="presParOf" srcId="{5D2EB8DB-09AC-4F34-9454-2F7A1E5CEC1E}" destId="{8C2B181B-8B0A-4ECF-8268-59124A740A06}" srcOrd="1" destOrd="0" presId="urn:microsoft.com/office/officeart/2005/8/layout/process1"/>
    <dgm:cxn modelId="{BCBB67A5-509C-4A92-BDB4-0754C7C41A00}" type="presParOf" srcId="{8C2B181B-8B0A-4ECF-8268-59124A740A06}" destId="{1247D77F-C089-46C4-9B55-EEDF0ACFF120}" srcOrd="0" destOrd="0" presId="urn:microsoft.com/office/officeart/2005/8/layout/process1"/>
    <dgm:cxn modelId="{D580EB02-800C-43DA-9691-B2D934CF1AF8}" type="presParOf" srcId="{5D2EB8DB-09AC-4F34-9454-2F7A1E5CEC1E}" destId="{F73730C7-694B-4565-8087-DB8C72EC1945}" srcOrd="2" destOrd="0" presId="urn:microsoft.com/office/officeart/2005/8/layout/process1"/>
    <dgm:cxn modelId="{82A6B84B-1ECD-4792-9467-E21E411A8F6B}" type="presParOf" srcId="{5D2EB8DB-09AC-4F34-9454-2F7A1E5CEC1E}" destId="{F650934D-0E59-427C-8AD9-F771ECCAA39F}" srcOrd="3" destOrd="0" presId="urn:microsoft.com/office/officeart/2005/8/layout/process1"/>
    <dgm:cxn modelId="{7240744B-FBA4-424A-A92A-4B1F99C7F2CB}" type="presParOf" srcId="{F650934D-0E59-427C-8AD9-F771ECCAA39F}" destId="{1C3379D0-DB6E-4A38-9192-5931465E6356}" srcOrd="0" destOrd="0" presId="urn:microsoft.com/office/officeart/2005/8/layout/process1"/>
    <dgm:cxn modelId="{7B491A5C-114A-4099-AD8F-4129197F11EA}" type="presParOf" srcId="{5D2EB8DB-09AC-4F34-9454-2F7A1E5CEC1E}" destId="{D45138F5-49F5-423F-AA32-C315D455A6C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A6FF0B-108B-4F68-90CE-7CA3100A381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t-IT"/>
        </a:p>
      </dgm:t>
    </dgm:pt>
    <dgm:pt modelId="{DEEC0935-9496-48CA-BBD3-0AC3D83EA242}">
      <dgm:prSet custT="1"/>
      <dgm:spPr/>
      <dgm:t>
        <a:bodyPr/>
        <a:lstStyle/>
        <a:p>
          <a:pPr rtl="0"/>
          <a:r>
            <a:rPr lang="en-US" sz="1200" dirty="0" smtClean="0">
              <a:solidFill>
                <a:schemeClr val="tx1"/>
              </a:solidFill>
            </a:rPr>
            <a:t>Groups and networks</a:t>
          </a:r>
          <a:endParaRPr lang="it-IT" sz="1200" dirty="0">
            <a:solidFill>
              <a:schemeClr val="tx1"/>
            </a:solidFill>
          </a:endParaRPr>
        </a:p>
      </dgm:t>
    </dgm:pt>
    <dgm:pt modelId="{42575B71-D4F9-472B-B3B1-330D6FD8713B}" type="parTrans" cxnId="{DDC5BECF-D782-4848-9449-21641F4741C9}">
      <dgm:prSet/>
      <dgm:spPr/>
      <dgm:t>
        <a:bodyPr/>
        <a:lstStyle/>
        <a:p>
          <a:endParaRPr lang="it-IT"/>
        </a:p>
      </dgm:t>
    </dgm:pt>
    <dgm:pt modelId="{24B0C31C-643D-4B2F-9015-FA50D9E32E9F}" type="sibTrans" cxnId="{DDC5BECF-D782-4848-9449-21641F4741C9}">
      <dgm:prSet/>
      <dgm:spPr/>
      <dgm:t>
        <a:bodyPr/>
        <a:lstStyle/>
        <a:p>
          <a:endParaRPr lang="it-IT"/>
        </a:p>
      </dgm:t>
    </dgm:pt>
    <dgm:pt modelId="{B24385D3-BCD3-44C7-AB59-9E5B07293CF2}">
      <dgm:prSet custT="1"/>
      <dgm:spPr/>
      <dgm:t>
        <a:bodyPr/>
        <a:lstStyle/>
        <a:p>
          <a:pPr rtl="0"/>
          <a:r>
            <a:rPr lang="en-US" sz="1200" dirty="0" smtClean="0">
              <a:solidFill>
                <a:schemeClr val="tx1"/>
              </a:solidFill>
            </a:rPr>
            <a:t>Trust and solidarity</a:t>
          </a:r>
          <a:endParaRPr lang="it-IT" sz="1200" dirty="0">
            <a:solidFill>
              <a:schemeClr val="tx1"/>
            </a:solidFill>
          </a:endParaRPr>
        </a:p>
      </dgm:t>
    </dgm:pt>
    <dgm:pt modelId="{8458B86F-091F-439C-B20A-287A288AB23B}" type="parTrans" cxnId="{796140CC-394A-4C0C-8EBB-11A6B275B3C6}">
      <dgm:prSet/>
      <dgm:spPr/>
      <dgm:t>
        <a:bodyPr/>
        <a:lstStyle/>
        <a:p>
          <a:endParaRPr lang="it-IT"/>
        </a:p>
      </dgm:t>
    </dgm:pt>
    <dgm:pt modelId="{4720B4E0-1888-4CD0-AE8C-77246A6E3C23}" type="sibTrans" cxnId="{796140CC-394A-4C0C-8EBB-11A6B275B3C6}">
      <dgm:prSet/>
      <dgm:spPr/>
      <dgm:t>
        <a:bodyPr/>
        <a:lstStyle/>
        <a:p>
          <a:endParaRPr lang="it-IT"/>
        </a:p>
      </dgm:t>
    </dgm:pt>
    <dgm:pt modelId="{6C2B1564-DEA6-45E4-8D19-6D900DE58330}">
      <dgm:prSet custT="1"/>
      <dgm:spPr/>
      <dgm:t>
        <a:bodyPr/>
        <a:lstStyle/>
        <a:p>
          <a:pPr rtl="0"/>
          <a:r>
            <a:rPr lang="en-US" sz="900" dirty="0" smtClean="0">
              <a:solidFill>
                <a:schemeClr val="tx1"/>
              </a:solidFill>
            </a:rPr>
            <a:t>Collective action and cooperation</a:t>
          </a:r>
          <a:endParaRPr lang="it-IT" sz="900" dirty="0">
            <a:solidFill>
              <a:schemeClr val="tx1"/>
            </a:solidFill>
          </a:endParaRPr>
        </a:p>
      </dgm:t>
    </dgm:pt>
    <dgm:pt modelId="{A69953B1-5B5E-45B6-8DC9-7FD1C19A6C82}" type="parTrans" cxnId="{10125A9A-4BA3-4B37-A84F-F69E2A57D4B2}">
      <dgm:prSet/>
      <dgm:spPr/>
      <dgm:t>
        <a:bodyPr/>
        <a:lstStyle/>
        <a:p>
          <a:endParaRPr lang="it-IT"/>
        </a:p>
      </dgm:t>
    </dgm:pt>
    <dgm:pt modelId="{407219F7-3EFF-4DE1-BEF5-25C23E6C3A56}" type="sibTrans" cxnId="{10125A9A-4BA3-4B37-A84F-F69E2A57D4B2}">
      <dgm:prSet/>
      <dgm:spPr/>
      <dgm:t>
        <a:bodyPr/>
        <a:lstStyle/>
        <a:p>
          <a:endParaRPr lang="it-IT"/>
        </a:p>
      </dgm:t>
    </dgm:pt>
    <dgm:pt modelId="{8253A91F-27AF-4672-8B75-3DD66D64DE15}">
      <dgm:prSet custT="1"/>
      <dgm:spPr/>
      <dgm:t>
        <a:bodyPr/>
        <a:lstStyle/>
        <a:p>
          <a:pPr rtl="0"/>
          <a:r>
            <a:rPr lang="en-US" sz="1100" dirty="0" smtClean="0">
              <a:solidFill>
                <a:schemeClr val="tx1"/>
              </a:solidFill>
            </a:rPr>
            <a:t>Social cohesion and inclusion</a:t>
          </a:r>
          <a:endParaRPr lang="it-IT" sz="1100" dirty="0">
            <a:solidFill>
              <a:schemeClr val="tx1"/>
            </a:solidFill>
          </a:endParaRPr>
        </a:p>
      </dgm:t>
    </dgm:pt>
    <dgm:pt modelId="{D23889F7-3E6B-4B22-8789-F17C1D0CCF00}" type="parTrans" cxnId="{313CA4D4-3D55-42D3-A254-CDE7C7148734}">
      <dgm:prSet/>
      <dgm:spPr/>
      <dgm:t>
        <a:bodyPr/>
        <a:lstStyle/>
        <a:p>
          <a:endParaRPr lang="it-IT"/>
        </a:p>
      </dgm:t>
    </dgm:pt>
    <dgm:pt modelId="{D5BDD4CB-88B2-498E-BEE4-DB7E045FAF13}" type="sibTrans" cxnId="{313CA4D4-3D55-42D3-A254-CDE7C7148734}">
      <dgm:prSet/>
      <dgm:spPr/>
      <dgm:t>
        <a:bodyPr/>
        <a:lstStyle/>
        <a:p>
          <a:endParaRPr lang="it-IT"/>
        </a:p>
      </dgm:t>
    </dgm:pt>
    <dgm:pt modelId="{528AF5C9-ADDE-44B6-968C-9EF4AC80BB40}">
      <dgm:prSet custT="1"/>
      <dgm:spPr/>
      <dgm:t>
        <a:bodyPr/>
        <a:lstStyle/>
        <a:p>
          <a:pPr rtl="0"/>
          <a:r>
            <a:rPr lang="en-US" sz="1000" dirty="0" smtClean="0">
              <a:solidFill>
                <a:schemeClr val="tx1"/>
              </a:solidFill>
            </a:rPr>
            <a:t>Information and communication </a:t>
          </a:r>
          <a:endParaRPr lang="it-IT" sz="1000" dirty="0">
            <a:solidFill>
              <a:schemeClr val="tx1"/>
            </a:solidFill>
          </a:endParaRPr>
        </a:p>
      </dgm:t>
    </dgm:pt>
    <dgm:pt modelId="{C720F9A1-9646-4F3D-A7EA-F1B90560B0F3}" type="parTrans" cxnId="{E9676688-DD5D-4B88-8F86-EC409CDC8599}">
      <dgm:prSet/>
      <dgm:spPr/>
      <dgm:t>
        <a:bodyPr/>
        <a:lstStyle/>
        <a:p>
          <a:endParaRPr lang="it-IT"/>
        </a:p>
      </dgm:t>
    </dgm:pt>
    <dgm:pt modelId="{2A857B95-747D-4DB7-BFC6-86C90A5E0E51}" type="sibTrans" cxnId="{E9676688-DD5D-4B88-8F86-EC409CDC8599}">
      <dgm:prSet/>
      <dgm:spPr/>
      <dgm:t>
        <a:bodyPr/>
        <a:lstStyle/>
        <a:p>
          <a:endParaRPr lang="it-IT"/>
        </a:p>
      </dgm:t>
    </dgm:pt>
    <dgm:pt modelId="{F9F808E0-E4E9-49DB-8285-DA5B7894ED69}">
      <dgm:prSet custT="1"/>
      <dgm:spPr/>
      <dgm:t>
        <a:bodyPr/>
        <a:lstStyle/>
        <a:p>
          <a:pPr rtl="0"/>
          <a:r>
            <a:rPr lang="en-US" sz="1200" dirty="0" smtClean="0">
              <a:solidFill>
                <a:schemeClr val="tx1"/>
              </a:solidFill>
            </a:rPr>
            <a:t>Food security and food safety </a:t>
          </a:r>
          <a:endParaRPr lang="it-IT" sz="1200" dirty="0">
            <a:solidFill>
              <a:schemeClr val="tx1"/>
            </a:solidFill>
          </a:endParaRPr>
        </a:p>
      </dgm:t>
    </dgm:pt>
    <dgm:pt modelId="{D6E912EA-4ACC-4D53-BC12-DF064314F3C1}" type="parTrans" cxnId="{E9C2825F-2087-4CC0-9A43-AB27ABEA159C}">
      <dgm:prSet/>
      <dgm:spPr/>
      <dgm:t>
        <a:bodyPr/>
        <a:lstStyle/>
        <a:p>
          <a:endParaRPr lang="it-IT"/>
        </a:p>
      </dgm:t>
    </dgm:pt>
    <dgm:pt modelId="{65BB3566-537C-4A84-8ED8-186FB770C856}" type="sibTrans" cxnId="{E9C2825F-2087-4CC0-9A43-AB27ABEA159C}">
      <dgm:prSet/>
      <dgm:spPr/>
      <dgm:t>
        <a:bodyPr/>
        <a:lstStyle/>
        <a:p>
          <a:endParaRPr lang="it-IT"/>
        </a:p>
      </dgm:t>
    </dgm:pt>
    <dgm:pt modelId="{2BE94923-2D4C-4568-93D6-D1248E2ED93D}" type="pres">
      <dgm:prSet presAssocID="{3BA6FF0B-108B-4F68-90CE-7CA3100A381B}" presName="cycle" presStyleCnt="0">
        <dgm:presLayoutVars>
          <dgm:dir/>
          <dgm:resizeHandles val="exact"/>
        </dgm:presLayoutVars>
      </dgm:prSet>
      <dgm:spPr/>
      <dgm:t>
        <a:bodyPr/>
        <a:lstStyle/>
        <a:p>
          <a:endParaRPr lang="it-IT"/>
        </a:p>
      </dgm:t>
    </dgm:pt>
    <dgm:pt modelId="{9713ECE2-98B7-4D1B-8DDB-F337A5E0FBF5}" type="pres">
      <dgm:prSet presAssocID="{DEEC0935-9496-48CA-BBD3-0AC3D83EA242}" presName="node" presStyleLbl="node1" presStyleIdx="0" presStyleCnt="6">
        <dgm:presLayoutVars>
          <dgm:bulletEnabled val="1"/>
        </dgm:presLayoutVars>
      </dgm:prSet>
      <dgm:spPr/>
      <dgm:t>
        <a:bodyPr/>
        <a:lstStyle/>
        <a:p>
          <a:endParaRPr lang="it-IT"/>
        </a:p>
      </dgm:t>
    </dgm:pt>
    <dgm:pt modelId="{6597038C-E7C3-4DFB-A9F0-557A401177F6}" type="pres">
      <dgm:prSet presAssocID="{24B0C31C-643D-4B2F-9015-FA50D9E32E9F}" presName="sibTrans" presStyleLbl="sibTrans2D1" presStyleIdx="0" presStyleCnt="6"/>
      <dgm:spPr/>
      <dgm:t>
        <a:bodyPr/>
        <a:lstStyle/>
        <a:p>
          <a:endParaRPr lang="it-IT"/>
        </a:p>
      </dgm:t>
    </dgm:pt>
    <dgm:pt modelId="{47FC9A07-DADE-4A72-A392-9BA1E197E405}" type="pres">
      <dgm:prSet presAssocID="{24B0C31C-643D-4B2F-9015-FA50D9E32E9F}" presName="connectorText" presStyleLbl="sibTrans2D1" presStyleIdx="0" presStyleCnt="6"/>
      <dgm:spPr/>
      <dgm:t>
        <a:bodyPr/>
        <a:lstStyle/>
        <a:p>
          <a:endParaRPr lang="it-IT"/>
        </a:p>
      </dgm:t>
    </dgm:pt>
    <dgm:pt modelId="{41B6AF9A-39E8-415F-B7B5-CC11BF49C6E7}" type="pres">
      <dgm:prSet presAssocID="{B24385D3-BCD3-44C7-AB59-9E5B07293CF2}" presName="node" presStyleLbl="node1" presStyleIdx="1" presStyleCnt="6">
        <dgm:presLayoutVars>
          <dgm:bulletEnabled val="1"/>
        </dgm:presLayoutVars>
      </dgm:prSet>
      <dgm:spPr/>
      <dgm:t>
        <a:bodyPr/>
        <a:lstStyle/>
        <a:p>
          <a:endParaRPr lang="it-IT"/>
        </a:p>
      </dgm:t>
    </dgm:pt>
    <dgm:pt modelId="{1C167A9B-7703-4C26-BF9E-9C595B1D0E1C}" type="pres">
      <dgm:prSet presAssocID="{4720B4E0-1888-4CD0-AE8C-77246A6E3C23}" presName="sibTrans" presStyleLbl="sibTrans2D1" presStyleIdx="1" presStyleCnt="6"/>
      <dgm:spPr/>
      <dgm:t>
        <a:bodyPr/>
        <a:lstStyle/>
        <a:p>
          <a:endParaRPr lang="it-IT"/>
        </a:p>
      </dgm:t>
    </dgm:pt>
    <dgm:pt modelId="{B5312EFE-DBA2-4800-9D13-CBF31E519E51}" type="pres">
      <dgm:prSet presAssocID="{4720B4E0-1888-4CD0-AE8C-77246A6E3C23}" presName="connectorText" presStyleLbl="sibTrans2D1" presStyleIdx="1" presStyleCnt="6"/>
      <dgm:spPr/>
      <dgm:t>
        <a:bodyPr/>
        <a:lstStyle/>
        <a:p>
          <a:endParaRPr lang="it-IT"/>
        </a:p>
      </dgm:t>
    </dgm:pt>
    <dgm:pt modelId="{09ED1119-11B8-4CBB-9CD8-EE78CE9ADC61}" type="pres">
      <dgm:prSet presAssocID="{6C2B1564-DEA6-45E4-8D19-6D900DE58330}" presName="node" presStyleLbl="node1" presStyleIdx="2" presStyleCnt="6">
        <dgm:presLayoutVars>
          <dgm:bulletEnabled val="1"/>
        </dgm:presLayoutVars>
      </dgm:prSet>
      <dgm:spPr/>
      <dgm:t>
        <a:bodyPr/>
        <a:lstStyle/>
        <a:p>
          <a:endParaRPr lang="it-IT"/>
        </a:p>
      </dgm:t>
    </dgm:pt>
    <dgm:pt modelId="{37359BA0-0B8B-475B-9009-A1D1BDBF366C}" type="pres">
      <dgm:prSet presAssocID="{407219F7-3EFF-4DE1-BEF5-25C23E6C3A56}" presName="sibTrans" presStyleLbl="sibTrans2D1" presStyleIdx="2" presStyleCnt="6"/>
      <dgm:spPr/>
      <dgm:t>
        <a:bodyPr/>
        <a:lstStyle/>
        <a:p>
          <a:endParaRPr lang="it-IT"/>
        </a:p>
      </dgm:t>
    </dgm:pt>
    <dgm:pt modelId="{F39A3464-8A2D-4600-85A1-C684448A5188}" type="pres">
      <dgm:prSet presAssocID="{407219F7-3EFF-4DE1-BEF5-25C23E6C3A56}" presName="connectorText" presStyleLbl="sibTrans2D1" presStyleIdx="2" presStyleCnt="6"/>
      <dgm:spPr/>
      <dgm:t>
        <a:bodyPr/>
        <a:lstStyle/>
        <a:p>
          <a:endParaRPr lang="it-IT"/>
        </a:p>
      </dgm:t>
    </dgm:pt>
    <dgm:pt modelId="{AD03A3B3-1497-46B2-9842-A6A21364CCD4}" type="pres">
      <dgm:prSet presAssocID="{8253A91F-27AF-4672-8B75-3DD66D64DE15}" presName="node" presStyleLbl="node1" presStyleIdx="3" presStyleCnt="6" custRadScaleRad="98189" custRadScaleInc="3424">
        <dgm:presLayoutVars>
          <dgm:bulletEnabled val="1"/>
        </dgm:presLayoutVars>
      </dgm:prSet>
      <dgm:spPr/>
      <dgm:t>
        <a:bodyPr/>
        <a:lstStyle/>
        <a:p>
          <a:endParaRPr lang="it-IT"/>
        </a:p>
      </dgm:t>
    </dgm:pt>
    <dgm:pt modelId="{54DF23DA-DD39-4D98-B09D-7C728F3D34E7}" type="pres">
      <dgm:prSet presAssocID="{D5BDD4CB-88B2-498E-BEE4-DB7E045FAF13}" presName="sibTrans" presStyleLbl="sibTrans2D1" presStyleIdx="3" presStyleCnt="6"/>
      <dgm:spPr/>
      <dgm:t>
        <a:bodyPr/>
        <a:lstStyle/>
        <a:p>
          <a:endParaRPr lang="it-IT"/>
        </a:p>
      </dgm:t>
    </dgm:pt>
    <dgm:pt modelId="{D89F24D7-597B-4026-8FB1-E3C747696C41}" type="pres">
      <dgm:prSet presAssocID="{D5BDD4CB-88B2-498E-BEE4-DB7E045FAF13}" presName="connectorText" presStyleLbl="sibTrans2D1" presStyleIdx="3" presStyleCnt="6"/>
      <dgm:spPr/>
      <dgm:t>
        <a:bodyPr/>
        <a:lstStyle/>
        <a:p>
          <a:endParaRPr lang="it-IT"/>
        </a:p>
      </dgm:t>
    </dgm:pt>
    <dgm:pt modelId="{C2018099-C132-4553-AEB3-A50DD603B267}" type="pres">
      <dgm:prSet presAssocID="{528AF5C9-ADDE-44B6-968C-9EF4AC80BB40}" presName="node" presStyleLbl="node1" presStyleIdx="4" presStyleCnt="6">
        <dgm:presLayoutVars>
          <dgm:bulletEnabled val="1"/>
        </dgm:presLayoutVars>
      </dgm:prSet>
      <dgm:spPr/>
      <dgm:t>
        <a:bodyPr/>
        <a:lstStyle/>
        <a:p>
          <a:endParaRPr lang="it-IT"/>
        </a:p>
      </dgm:t>
    </dgm:pt>
    <dgm:pt modelId="{E53A6BC5-A9C7-46EE-A675-EF41DC8AAB23}" type="pres">
      <dgm:prSet presAssocID="{2A857B95-747D-4DB7-BFC6-86C90A5E0E51}" presName="sibTrans" presStyleLbl="sibTrans2D1" presStyleIdx="4" presStyleCnt="6"/>
      <dgm:spPr/>
      <dgm:t>
        <a:bodyPr/>
        <a:lstStyle/>
        <a:p>
          <a:endParaRPr lang="it-IT"/>
        </a:p>
      </dgm:t>
    </dgm:pt>
    <dgm:pt modelId="{93BD7AE1-CD7A-4528-B44C-9E480AF57D50}" type="pres">
      <dgm:prSet presAssocID="{2A857B95-747D-4DB7-BFC6-86C90A5E0E51}" presName="connectorText" presStyleLbl="sibTrans2D1" presStyleIdx="4" presStyleCnt="6"/>
      <dgm:spPr/>
      <dgm:t>
        <a:bodyPr/>
        <a:lstStyle/>
        <a:p>
          <a:endParaRPr lang="it-IT"/>
        </a:p>
      </dgm:t>
    </dgm:pt>
    <dgm:pt modelId="{A3450E40-3F66-42B3-A7D7-7215E5A13A6C}" type="pres">
      <dgm:prSet presAssocID="{F9F808E0-E4E9-49DB-8285-DA5B7894ED69}" presName="node" presStyleLbl="node1" presStyleIdx="5" presStyleCnt="6">
        <dgm:presLayoutVars>
          <dgm:bulletEnabled val="1"/>
        </dgm:presLayoutVars>
      </dgm:prSet>
      <dgm:spPr/>
      <dgm:t>
        <a:bodyPr/>
        <a:lstStyle/>
        <a:p>
          <a:endParaRPr lang="it-IT"/>
        </a:p>
      </dgm:t>
    </dgm:pt>
    <dgm:pt modelId="{E2D0C0A5-6684-4521-99A9-55A926691923}" type="pres">
      <dgm:prSet presAssocID="{65BB3566-537C-4A84-8ED8-186FB770C856}" presName="sibTrans" presStyleLbl="sibTrans2D1" presStyleIdx="5" presStyleCnt="6"/>
      <dgm:spPr/>
      <dgm:t>
        <a:bodyPr/>
        <a:lstStyle/>
        <a:p>
          <a:endParaRPr lang="it-IT"/>
        </a:p>
      </dgm:t>
    </dgm:pt>
    <dgm:pt modelId="{A3666A82-BC01-48FE-A4D4-88A6553DFDC2}" type="pres">
      <dgm:prSet presAssocID="{65BB3566-537C-4A84-8ED8-186FB770C856}" presName="connectorText" presStyleLbl="sibTrans2D1" presStyleIdx="5" presStyleCnt="6"/>
      <dgm:spPr/>
      <dgm:t>
        <a:bodyPr/>
        <a:lstStyle/>
        <a:p>
          <a:endParaRPr lang="it-IT"/>
        </a:p>
      </dgm:t>
    </dgm:pt>
  </dgm:ptLst>
  <dgm:cxnLst>
    <dgm:cxn modelId="{10125A9A-4BA3-4B37-A84F-F69E2A57D4B2}" srcId="{3BA6FF0B-108B-4F68-90CE-7CA3100A381B}" destId="{6C2B1564-DEA6-45E4-8D19-6D900DE58330}" srcOrd="2" destOrd="0" parTransId="{A69953B1-5B5E-45B6-8DC9-7FD1C19A6C82}" sibTransId="{407219F7-3EFF-4DE1-BEF5-25C23E6C3A56}"/>
    <dgm:cxn modelId="{4240DCBA-FFDE-4778-80EA-5DAE52ABC78E}" type="presOf" srcId="{24B0C31C-643D-4B2F-9015-FA50D9E32E9F}" destId="{47FC9A07-DADE-4A72-A392-9BA1E197E405}" srcOrd="1" destOrd="0" presId="urn:microsoft.com/office/officeart/2005/8/layout/cycle2"/>
    <dgm:cxn modelId="{C2E9C2EF-FC14-48C6-9ABB-70FA80597404}" type="presOf" srcId="{D5BDD4CB-88B2-498E-BEE4-DB7E045FAF13}" destId="{D89F24D7-597B-4026-8FB1-E3C747696C41}" srcOrd="1" destOrd="0" presId="urn:microsoft.com/office/officeart/2005/8/layout/cycle2"/>
    <dgm:cxn modelId="{8A23A684-95E2-450D-B666-7BFD72E6FB26}" type="presOf" srcId="{407219F7-3EFF-4DE1-BEF5-25C23E6C3A56}" destId="{F39A3464-8A2D-4600-85A1-C684448A5188}" srcOrd="1" destOrd="0" presId="urn:microsoft.com/office/officeart/2005/8/layout/cycle2"/>
    <dgm:cxn modelId="{3E263098-1E78-4C5B-9F6C-1CADE3DB2B04}" type="presOf" srcId="{4720B4E0-1888-4CD0-AE8C-77246A6E3C23}" destId="{1C167A9B-7703-4C26-BF9E-9C595B1D0E1C}" srcOrd="0" destOrd="0" presId="urn:microsoft.com/office/officeart/2005/8/layout/cycle2"/>
    <dgm:cxn modelId="{D67210B9-6329-4949-AED8-9F55FFB967B4}" type="presOf" srcId="{8253A91F-27AF-4672-8B75-3DD66D64DE15}" destId="{AD03A3B3-1497-46B2-9842-A6A21364CCD4}" srcOrd="0" destOrd="0" presId="urn:microsoft.com/office/officeart/2005/8/layout/cycle2"/>
    <dgm:cxn modelId="{CE2EDDBB-BEDC-435B-BD51-9ED8048CFA11}" type="presOf" srcId="{528AF5C9-ADDE-44B6-968C-9EF4AC80BB40}" destId="{C2018099-C132-4553-AEB3-A50DD603B267}" srcOrd="0" destOrd="0" presId="urn:microsoft.com/office/officeart/2005/8/layout/cycle2"/>
    <dgm:cxn modelId="{FD4B41D6-304C-42AC-B38E-15524895D098}" type="presOf" srcId="{24B0C31C-643D-4B2F-9015-FA50D9E32E9F}" destId="{6597038C-E7C3-4DFB-A9F0-557A401177F6}" srcOrd="0" destOrd="0" presId="urn:microsoft.com/office/officeart/2005/8/layout/cycle2"/>
    <dgm:cxn modelId="{98FF7D94-7AC5-45D6-BD37-24FDA3E7B950}" type="presOf" srcId="{DEEC0935-9496-48CA-BBD3-0AC3D83EA242}" destId="{9713ECE2-98B7-4D1B-8DDB-F337A5E0FBF5}" srcOrd="0" destOrd="0" presId="urn:microsoft.com/office/officeart/2005/8/layout/cycle2"/>
    <dgm:cxn modelId="{7C6176D6-E09E-485F-82F8-61556DD52044}" type="presOf" srcId="{F9F808E0-E4E9-49DB-8285-DA5B7894ED69}" destId="{A3450E40-3F66-42B3-A7D7-7215E5A13A6C}" srcOrd="0" destOrd="0" presId="urn:microsoft.com/office/officeart/2005/8/layout/cycle2"/>
    <dgm:cxn modelId="{DDC5BECF-D782-4848-9449-21641F4741C9}" srcId="{3BA6FF0B-108B-4F68-90CE-7CA3100A381B}" destId="{DEEC0935-9496-48CA-BBD3-0AC3D83EA242}" srcOrd="0" destOrd="0" parTransId="{42575B71-D4F9-472B-B3B1-330D6FD8713B}" sibTransId="{24B0C31C-643D-4B2F-9015-FA50D9E32E9F}"/>
    <dgm:cxn modelId="{07D6B50F-BB6D-43B0-9414-1839E41178BF}" type="presOf" srcId="{3BA6FF0B-108B-4F68-90CE-7CA3100A381B}" destId="{2BE94923-2D4C-4568-93D6-D1248E2ED93D}" srcOrd="0" destOrd="0" presId="urn:microsoft.com/office/officeart/2005/8/layout/cycle2"/>
    <dgm:cxn modelId="{AE2E159D-E453-4ACD-B2D7-2E1F086C8CBC}" type="presOf" srcId="{6C2B1564-DEA6-45E4-8D19-6D900DE58330}" destId="{09ED1119-11B8-4CBB-9CD8-EE78CE9ADC61}" srcOrd="0" destOrd="0" presId="urn:microsoft.com/office/officeart/2005/8/layout/cycle2"/>
    <dgm:cxn modelId="{080332F6-4081-4F59-9CBC-82778DA3B848}" type="presOf" srcId="{65BB3566-537C-4A84-8ED8-186FB770C856}" destId="{A3666A82-BC01-48FE-A4D4-88A6553DFDC2}" srcOrd="1" destOrd="0" presId="urn:microsoft.com/office/officeart/2005/8/layout/cycle2"/>
    <dgm:cxn modelId="{F855A608-0753-4FC0-9901-3E9D38E93712}" type="presOf" srcId="{2A857B95-747D-4DB7-BFC6-86C90A5E0E51}" destId="{E53A6BC5-A9C7-46EE-A675-EF41DC8AAB23}" srcOrd="0" destOrd="0" presId="urn:microsoft.com/office/officeart/2005/8/layout/cycle2"/>
    <dgm:cxn modelId="{86DC8814-F52B-42D1-B36D-B664291F7E09}" type="presOf" srcId="{2A857B95-747D-4DB7-BFC6-86C90A5E0E51}" destId="{93BD7AE1-CD7A-4528-B44C-9E480AF57D50}" srcOrd="1" destOrd="0" presId="urn:microsoft.com/office/officeart/2005/8/layout/cycle2"/>
    <dgm:cxn modelId="{313CA4D4-3D55-42D3-A254-CDE7C7148734}" srcId="{3BA6FF0B-108B-4F68-90CE-7CA3100A381B}" destId="{8253A91F-27AF-4672-8B75-3DD66D64DE15}" srcOrd="3" destOrd="0" parTransId="{D23889F7-3E6B-4B22-8789-F17C1D0CCF00}" sibTransId="{D5BDD4CB-88B2-498E-BEE4-DB7E045FAF13}"/>
    <dgm:cxn modelId="{E9676688-DD5D-4B88-8F86-EC409CDC8599}" srcId="{3BA6FF0B-108B-4F68-90CE-7CA3100A381B}" destId="{528AF5C9-ADDE-44B6-968C-9EF4AC80BB40}" srcOrd="4" destOrd="0" parTransId="{C720F9A1-9646-4F3D-A7EA-F1B90560B0F3}" sibTransId="{2A857B95-747D-4DB7-BFC6-86C90A5E0E51}"/>
    <dgm:cxn modelId="{26DC794C-07DD-4890-AA09-69B737C4A512}" type="presOf" srcId="{65BB3566-537C-4A84-8ED8-186FB770C856}" destId="{E2D0C0A5-6684-4521-99A9-55A926691923}" srcOrd="0" destOrd="0" presId="urn:microsoft.com/office/officeart/2005/8/layout/cycle2"/>
    <dgm:cxn modelId="{E9C2825F-2087-4CC0-9A43-AB27ABEA159C}" srcId="{3BA6FF0B-108B-4F68-90CE-7CA3100A381B}" destId="{F9F808E0-E4E9-49DB-8285-DA5B7894ED69}" srcOrd="5" destOrd="0" parTransId="{D6E912EA-4ACC-4D53-BC12-DF064314F3C1}" sibTransId="{65BB3566-537C-4A84-8ED8-186FB770C856}"/>
    <dgm:cxn modelId="{44A5BEA3-5B48-41EB-94D6-E7E3469F56CB}" type="presOf" srcId="{B24385D3-BCD3-44C7-AB59-9E5B07293CF2}" destId="{41B6AF9A-39E8-415F-B7B5-CC11BF49C6E7}" srcOrd="0" destOrd="0" presId="urn:microsoft.com/office/officeart/2005/8/layout/cycle2"/>
    <dgm:cxn modelId="{7BD630F2-49C1-47D6-AF3A-466E8F71F9F8}" type="presOf" srcId="{D5BDD4CB-88B2-498E-BEE4-DB7E045FAF13}" destId="{54DF23DA-DD39-4D98-B09D-7C728F3D34E7}" srcOrd="0" destOrd="0" presId="urn:microsoft.com/office/officeart/2005/8/layout/cycle2"/>
    <dgm:cxn modelId="{796140CC-394A-4C0C-8EBB-11A6B275B3C6}" srcId="{3BA6FF0B-108B-4F68-90CE-7CA3100A381B}" destId="{B24385D3-BCD3-44C7-AB59-9E5B07293CF2}" srcOrd="1" destOrd="0" parTransId="{8458B86F-091F-439C-B20A-287A288AB23B}" sibTransId="{4720B4E0-1888-4CD0-AE8C-77246A6E3C23}"/>
    <dgm:cxn modelId="{AB4D7107-0065-442D-8CF0-803CCF5917FF}" type="presOf" srcId="{4720B4E0-1888-4CD0-AE8C-77246A6E3C23}" destId="{B5312EFE-DBA2-4800-9D13-CBF31E519E51}" srcOrd="1" destOrd="0" presId="urn:microsoft.com/office/officeart/2005/8/layout/cycle2"/>
    <dgm:cxn modelId="{5B388474-36F0-4124-B243-0D95BFB2111B}" type="presOf" srcId="{407219F7-3EFF-4DE1-BEF5-25C23E6C3A56}" destId="{37359BA0-0B8B-475B-9009-A1D1BDBF366C}" srcOrd="0" destOrd="0" presId="urn:microsoft.com/office/officeart/2005/8/layout/cycle2"/>
    <dgm:cxn modelId="{EFF6430B-D85C-4589-8DC6-D51003E4E9B5}" type="presParOf" srcId="{2BE94923-2D4C-4568-93D6-D1248E2ED93D}" destId="{9713ECE2-98B7-4D1B-8DDB-F337A5E0FBF5}" srcOrd="0" destOrd="0" presId="urn:microsoft.com/office/officeart/2005/8/layout/cycle2"/>
    <dgm:cxn modelId="{DC40462D-301A-4158-BF5A-FBAC84B43543}" type="presParOf" srcId="{2BE94923-2D4C-4568-93D6-D1248E2ED93D}" destId="{6597038C-E7C3-4DFB-A9F0-557A401177F6}" srcOrd="1" destOrd="0" presId="urn:microsoft.com/office/officeart/2005/8/layout/cycle2"/>
    <dgm:cxn modelId="{499A00A9-4B2C-4E21-BFAC-DBFD7800EB55}" type="presParOf" srcId="{6597038C-E7C3-4DFB-A9F0-557A401177F6}" destId="{47FC9A07-DADE-4A72-A392-9BA1E197E405}" srcOrd="0" destOrd="0" presId="urn:microsoft.com/office/officeart/2005/8/layout/cycle2"/>
    <dgm:cxn modelId="{9C3FE3B9-88A6-4A2F-82AD-64BB1F6A3CA1}" type="presParOf" srcId="{2BE94923-2D4C-4568-93D6-D1248E2ED93D}" destId="{41B6AF9A-39E8-415F-B7B5-CC11BF49C6E7}" srcOrd="2" destOrd="0" presId="urn:microsoft.com/office/officeart/2005/8/layout/cycle2"/>
    <dgm:cxn modelId="{B2984AAD-1455-44D4-843E-66BB620A1688}" type="presParOf" srcId="{2BE94923-2D4C-4568-93D6-D1248E2ED93D}" destId="{1C167A9B-7703-4C26-BF9E-9C595B1D0E1C}" srcOrd="3" destOrd="0" presId="urn:microsoft.com/office/officeart/2005/8/layout/cycle2"/>
    <dgm:cxn modelId="{F208AC8F-C393-46DB-AFF6-C83F09F4FB7C}" type="presParOf" srcId="{1C167A9B-7703-4C26-BF9E-9C595B1D0E1C}" destId="{B5312EFE-DBA2-4800-9D13-CBF31E519E51}" srcOrd="0" destOrd="0" presId="urn:microsoft.com/office/officeart/2005/8/layout/cycle2"/>
    <dgm:cxn modelId="{836565D3-0AB3-4D4A-A3E5-ACDEBBE49A8D}" type="presParOf" srcId="{2BE94923-2D4C-4568-93D6-D1248E2ED93D}" destId="{09ED1119-11B8-4CBB-9CD8-EE78CE9ADC61}" srcOrd="4" destOrd="0" presId="urn:microsoft.com/office/officeart/2005/8/layout/cycle2"/>
    <dgm:cxn modelId="{43E9A719-529F-4494-814D-18BC7B885333}" type="presParOf" srcId="{2BE94923-2D4C-4568-93D6-D1248E2ED93D}" destId="{37359BA0-0B8B-475B-9009-A1D1BDBF366C}" srcOrd="5" destOrd="0" presId="urn:microsoft.com/office/officeart/2005/8/layout/cycle2"/>
    <dgm:cxn modelId="{C86CB245-910D-4409-86C4-6E38089DADF0}" type="presParOf" srcId="{37359BA0-0B8B-475B-9009-A1D1BDBF366C}" destId="{F39A3464-8A2D-4600-85A1-C684448A5188}" srcOrd="0" destOrd="0" presId="urn:microsoft.com/office/officeart/2005/8/layout/cycle2"/>
    <dgm:cxn modelId="{0BAEA864-1A16-4362-8EEA-E257825E6503}" type="presParOf" srcId="{2BE94923-2D4C-4568-93D6-D1248E2ED93D}" destId="{AD03A3B3-1497-46B2-9842-A6A21364CCD4}" srcOrd="6" destOrd="0" presId="urn:microsoft.com/office/officeart/2005/8/layout/cycle2"/>
    <dgm:cxn modelId="{44B900E5-3BD5-4B08-846F-EFC63FA842AD}" type="presParOf" srcId="{2BE94923-2D4C-4568-93D6-D1248E2ED93D}" destId="{54DF23DA-DD39-4D98-B09D-7C728F3D34E7}" srcOrd="7" destOrd="0" presId="urn:microsoft.com/office/officeart/2005/8/layout/cycle2"/>
    <dgm:cxn modelId="{53720278-0DA3-45DD-8174-863F32ADFE05}" type="presParOf" srcId="{54DF23DA-DD39-4D98-B09D-7C728F3D34E7}" destId="{D89F24D7-597B-4026-8FB1-E3C747696C41}" srcOrd="0" destOrd="0" presId="urn:microsoft.com/office/officeart/2005/8/layout/cycle2"/>
    <dgm:cxn modelId="{63DA3F33-BB49-4FD5-BDF1-B4765710018F}" type="presParOf" srcId="{2BE94923-2D4C-4568-93D6-D1248E2ED93D}" destId="{C2018099-C132-4553-AEB3-A50DD603B267}" srcOrd="8" destOrd="0" presId="urn:microsoft.com/office/officeart/2005/8/layout/cycle2"/>
    <dgm:cxn modelId="{DFEB5D79-3616-4380-8D2A-2F25F7934502}" type="presParOf" srcId="{2BE94923-2D4C-4568-93D6-D1248E2ED93D}" destId="{E53A6BC5-A9C7-46EE-A675-EF41DC8AAB23}" srcOrd="9" destOrd="0" presId="urn:microsoft.com/office/officeart/2005/8/layout/cycle2"/>
    <dgm:cxn modelId="{D16101D1-872F-43DE-A2FC-99E4B72EB271}" type="presParOf" srcId="{E53A6BC5-A9C7-46EE-A675-EF41DC8AAB23}" destId="{93BD7AE1-CD7A-4528-B44C-9E480AF57D50}" srcOrd="0" destOrd="0" presId="urn:microsoft.com/office/officeart/2005/8/layout/cycle2"/>
    <dgm:cxn modelId="{9035B47B-6776-4591-91E5-EA591480469D}" type="presParOf" srcId="{2BE94923-2D4C-4568-93D6-D1248E2ED93D}" destId="{A3450E40-3F66-42B3-A7D7-7215E5A13A6C}" srcOrd="10" destOrd="0" presId="urn:microsoft.com/office/officeart/2005/8/layout/cycle2"/>
    <dgm:cxn modelId="{BBB7D4CD-B84B-47D8-AF38-3385FCCBD017}" type="presParOf" srcId="{2BE94923-2D4C-4568-93D6-D1248E2ED93D}" destId="{E2D0C0A5-6684-4521-99A9-55A926691923}" srcOrd="11" destOrd="0" presId="urn:microsoft.com/office/officeart/2005/8/layout/cycle2"/>
    <dgm:cxn modelId="{723EE409-A2E0-4E17-BC60-2CDD8A3A7058}" type="presParOf" srcId="{E2D0C0A5-6684-4521-99A9-55A926691923}" destId="{A3666A82-BC01-48FE-A4D4-88A6553DFDC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F2A0F-AFC9-4679-AEB3-64F5AD3A218B}">
      <dsp:nvSpPr>
        <dsp:cNvPr id="0" name=""/>
        <dsp:cNvSpPr/>
      </dsp:nvSpPr>
      <dsp:spPr>
        <a:xfrm>
          <a:off x="2958773" y="0"/>
          <a:ext cx="3226453" cy="1915230"/>
        </a:xfrm>
        <a:prstGeom prst="trapezoid">
          <a:avLst>
            <a:gd name="adj" fmla="val 84231"/>
          </a:avLst>
        </a:prstGeom>
        <a:solidFill>
          <a:srgbClr val="06AA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dirty="0" smtClean="0">
            <a:solidFill>
              <a:srgbClr val="06AA21"/>
            </a:solidFill>
          </a:endParaRPr>
        </a:p>
        <a:p>
          <a:pPr lvl="0" algn="ctr" defTabSz="711200">
            <a:lnSpc>
              <a:spcPct val="90000"/>
            </a:lnSpc>
            <a:spcBef>
              <a:spcPct val="0"/>
            </a:spcBef>
            <a:spcAft>
              <a:spcPct val="35000"/>
            </a:spcAft>
          </a:pPr>
          <a:endParaRPr lang="en-GB" sz="1600" kern="1200" dirty="0" smtClean="0">
            <a:solidFill>
              <a:srgbClr val="06AA21"/>
            </a:solidFill>
          </a:endParaRPr>
        </a:p>
        <a:p>
          <a:pPr lvl="0" algn="ctr" defTabSz="711200">
            <a:lnSpc>
              <a:spcPct val="90000"/>
            </a:lnSpc>
            <a:spcBef>
              <a:spcPct val="0"/>
            </a:spcBef>
            <a:spcAft>
              <a:spcPct val="35000"/>
            </a:spcAft>
          </a:pPr>
          <a:r>
            <a:rPr lang="en-GB" sz="1600" b="1" kern="1200" dirty="0" err="1" smtClean="0">
              <a:solidFill>
                <a:srgbClr val="06AA21"/>
              </a:solidFill>
            </a:rPr>
            <a:t>mpacts</a:t>
          </a:r>
          <a:r>
            <a:rPr lang="en-GB" sz="1600" b="1" kern="1200" dirty="0" smtClean="0">
              <a:solidFill>
                <a:srgbClr val="06AA21"/>
              </a:solidFill>
            </a:rPr>
            <a:t> of food</a:t>
          </a:r>
        </a:p>
        <a:p>
          <a:pPr lvl="0" algn="ctr" defTabSz="711200">
            <a:lnSpc>
              <a:spcPct val="90000"/>
            </a:lnSpc>
            <a:spcBef>
              <a:spcPct val="0"/>
            </a:spcBef>
            <a:spcAft>
              <a:spcPct val="35000"/>
            </a:spcAft>
          </a:pPr>
          <a:r>
            <a:rPr lang="en-GB" sz="1600" b="1" kern="1200" dirty="0" smtClean="0">
              <a:solidFill>
                <a:srgbClr val="06AA21"/>
              </a:solidFill>
            </a:rPr>
            <a:t> waste</a:t>
          </a:r>
        </a:p>
        <a:p>
          <a:pPr lvl="0" algn="ctr" defTabSz="711200">
            <a:lnSpc>
              <a:spcPct val="90000"/>
            </a:lnSpc>
            <a:spcBef>
              <a:spcPct val="0"/>
            </a:spcBef>
            <a:spcAft>
              <a:spcPct val="35000"/>
            </a:spcAft>
          </a:pPr>
          <a:r>
            <a:rPr lang="en-GB" sz="1600" b="1" kern="1200" dirty="0" smtClean="0">
              <a:solidFill>
                <a:srgbClr val="06AA21"/>
              </a:solidFill>
            </a:rPr>
            <a:t>EU food waste levels</a:t>
          </a:r>
          <a:endParaRPr lang="en-GB" sz="1600" kern="1200" dirty="0">
            <a:solidFill>
              <a:srgbClr val="06AA21"/>
            </a:solidFill>
          </a:endParaRPr>
        </a:p>
      </dsp:txBody>
      <dsp:txXfrm>
        <a:off x="2958773" y="0"/>
        <a:ext cx="3226453" cy="1915230"/>
      </dsp:txXfrm>
    </dsp:sp>
    <dsp:sp modelId="{DE94EE0D-55D4-4DD7-B395-115BC6316498}">
      <dsp:nvSpPr>
        <dsp:cNvPr id="0" name=""/>
        <dsp:cNvSpPr/>
      </dsp:nvSpPr>
      <dsp:spPr>
        <a:xfrm>
          <a:off x="1427214" y="1960087"/>
          <a:ext cx="6250975" cy="1756334"/>
        </a:xfrm>
        <a:prstGeom prst="trapezoid">
          <a:avLst>
            <a:gd name="adj" fmla="val 84231"/>
          </a:avLst>
        </a:prstGeom>
        <a:solidFill>
          <a:srgbClr val="0095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0" rIns="20320" bIns="0" numCol="1" spcCol="1270" anchor="ctr" anchorCtr="0">
          <a:noAutofit/>
        </a:bodyPr>
        <a:lstStyle/>
        <a:p>
          <a:pPr lvl="0" algn="ctr" defTabSz="711200">
            <a:lnSpc>
              <a:spcPct val="90000"/>
            </a:lnSpc>
            <a:spcBef>
              <a:spcPct val="0"/>
            </a:spcBef>
            <a:spcAft>
              <a:spcPct val="35000"/>
            </a:spcAft>
          </a:pPr>
          <a:r>
            <a:rPr lang="en-GB" sz="1600" b="1" kern="1200" dirty="0" smtClean="0">
              <a:solidFill>
                <a:srgbClr val="0095C4"/>
              </a:solidFill>
            </a:rPr>
            <a:t>Developing </a:t>
          </a:r>
          <a:r>
            <a:rPr lang="en-GB" sz="1800" b="1" kern="1200" dirty="0" smtClean="0">
              <a:solidFill>
                <a:srgbClr val="0095C4"/>
              </a:solidFill>
            </a:rPr>
            <a:t>recommendations</a:t>
          </a:r>
          <a:r>
            <a:rPr lang="en-GB" sz="1600" b="1" kern="1200" dirty="0" smtClean="0">
              <a:solidFill>
                <a:srgbClr val="0095C4"/>
              </a:solidFill>
            </a:rPr>
            <a:t> for EU28</a:t>
          </a:r>
          <a:r>
            <a:rPr lang="en-GB" sz="1600" b="1" kern="1200" dirty="0" smtClean="0">
              <a:solidFill>
                <a:schemeClr val="bg1"/>
              </a:solidFill>
            </a:rPr>
            <a:t>                                     </a:t>
          </a:r>
          <a:endParaRPr lang="en-GB" sz="1600" kern="1200" dirty="0">
            <a:solidFill>
              <a:schemeClr val="bg1"/>
            </a:solidFill>
          </a:endParaRPr>
        </a:p>
      </dsp:txBody>
      <dsp:txXfrm>
        <a:off x="2521134" y="1960087"/>
        <a:ext cx="4063134" cy="1756334"/>
      </dsp:txXfrm>
    </dsp:sp>
    <dsp:sp modelId="{4A38C154-CE56-4F50-91FD-34A23A23849C}">
      <dsp:nvSpPr>
        <dsp:cNvPr id="0" name=""/>
        <dsp:cNvSpPr/>
      </dsp:nvSpPr>
      <dsp:spPr>
        <a:xfrm>
          <a:off x="0" y="3671565"/>
          <a:ext cx="9144000" cy="1756334"/>
        </a:xfrm>
        <a:prstGeom prst="trapezoid">
          <a:avLst>
            <a:gd name="adj" fmla="val 84231"/>
          </a:avLst>
        </a:prstGeom>
        <a:solidFill>
          <a:srgbClr val="0056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GB" sz="1800" kern="1200" dirty="0" smtClean="0"/>
        </a:p>
        <a:p>
          <a:pPr lvl="0" algn="ctr" defTabSz="800100">
            <a:lnSpc>
              <a:spcPct val="90000"/>
            </a:lnSpc>
            <a:spcBef>
              <a:spcPct val="0"/>
            </a:spcBef>
            <a:spcAft>
              <a:spcPct val="35000"/>
            </a:spcAft>
          </a:pPr>
          <a:r>
            <a:rPr lang="en-GB" sz="1800" b="1" i="1" kern="1200" dirty="0" smtClean="0">
              <a:solidFill>
                <a:schemeClr val="bg1"/>
              </a:solidFill>
            </a:rPr>
            <a:t>Building knowledge (background reports </a:t>
          </a:r>
          <a:r>
            <a:rPr lang="en-GB" sz="1800" b="1" kern="1200" dirty="0" smtClean="0">
              <a:solidFill>
                <a:schemeClr val="bg1"/>
              </a:solidFill>
            </a:rPr>
            <a:t>)</a:t>
          </a:r>
        </a:p>
        <a:p>
          <a:pPr lvl="0" algn="ctr" defTabSz="800100">
            <a:lnSpc>
              <a:spcPct val="90000"/>
            </a:lnSpc>
            <a:spcBef>
              <a:spcPct val="0"/>
            </a:spcBef>
            <a:spcAft>
              <a:spcPct val="35000"/>
            </a:spcAft>
          </a:pPr>
          <a:r>
            <a:rPr lang="en-GB" sz="1800" kern="1200" dirty="0" smtClean="0">
              <a:solidFill>
                <a:srgbClr val="005696"/>
              </a:solidFill>
            </a:rPr>
            <a:t>FUSIONS Definitional Framework for Food Waste</a:t>
          </a:r>
        </a:p>
        <a:p>
          <a:pPr lvl="0" algn="ctr" defTabSz="800100">
            <a:lnSpc>
              <a:spcPct val="90000"/>
            </a:lnSpc>
            <a:spcBef>
              <a:spcPct val="0"/>
            </a:spcBef>
            <a:spcAft>
              <a:spcPct val="35000"/>
            </a:spcAft>
          </a:pPr>
          <a:r>
            <a:rPr lang="en-US" sz="1800" kern="1200" dirty="0" smtClean="0">
              <a:solidFill>
                <a:srgbClr val="005696"/>
              </a:solidFill>
            </a:rPr>
            <a:t>EUROSTATs reporting method </a:t>
          </a:r>
          <a:r>
            <a:rPr lang="en-GB" sz="1800" kern="1200" dirty="0" smtClean="0">
              <a:solidFill>
                <a:srgbClr val="005696"/>
              </a:solidFill>
            </a:rPr>
            <a:t>and statistics</a:t>
          </a:r>
        </a:p>
        <a:p>
          <a:pPr lvl="0" algn="ctr" defTabSz="800100">
            <a:lnSpc>
              <a:spcPct val="90000"/>
            </a:lnSpc>
            <a:spcBef>
              <a:spcPct val="0"/>
            </a:spcBef>
            <a:spcAft>
              <a:spcPct val="35000"/>
            </a:spcAft>
          </a:pPr>
          <a:r>
            <a:rPr lang="en-US" sz="1800" kern="1200" dirty="0" smtClean="0">
              <a:solidFill>
                <a:srgbClr val="005696"/>
              </a:solidFill>
            </a:rPr>
            <a:t>Review of (food) waste </a:t>
          </a:r>
          <a:r>
            <a:rPr lang="en-GB" sz="1800" kern="1200" dirty="0" smtClean="0">
              <a:solidFill>
                <a:srgbClr val="005696"/>
              </a:solidFill>
            </a:rPr>
            <a:t>reporting </a:t>
          </a:r>
        </a:p>
        <a:p>
          <a:pPr lvl="0" algn="ctr" defTabSz="800100">
            <a:lnSpc>
              <a:spcPct val="90000"/>
            </a:lnSpc>
            <a:spcBef>
              <a:spcPct val="0"/>
            </a:spcBef>
            <a:spcAft>
              <a:spcPct val="35000"/>
            </a:spcAft>
          </a:pPr>
          <a:r>
            <a:rPr lang="en-US" sz="1800" kern="1200" dirty="0" smtClean="0">
              <a:solidFill>
                <a:srgbClr val="005696"/>
              </a:solidFill>
            </a:rPr>
            <a:t>Food waste drivers ,and barriers and opportunities</a:t>
          </a:r>
          <a:endParaRPr lang="en-GB" sz="1800" kern="1200" dirty="0" smtClean="0">
            <a:solidFill>
              <a:srgbClr val="005696"/>
            </a:solidFill>
          </a:endParaRPr>
        </a:p>
        <a:p>
          <a:pPr lvl="0" algn="ctr" defTabSz="800100">
            <a:lnSpc>
              <a:spcPct val="90000"/>
            </a:lnSpc>
            <a:spcBef>
              <a:spcPct val="0"/>
            </a:spcBef>
            <a:spcAft>
              <a:spcPct val="35000"/>
            </a:spcAft>
          </a:pPr>
          <a:endParaRPr lang="en-GB" sz="1800" kern="1200" dirty="0"/>
        </a:p>
      </dsp:txBody>
      <dsp:txXfrm>
        <a:off x="1600199" y="3671565"/>
        <a:ext cx="5943600" cy="1756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D576F-311C-4D02-86D8-92CEDB9AA450}">
      <dsp:nvSpPr>
        <dsp:cNvPr id="0" name=""/>
        <dsp:cNvSpPr/>
      </dsp:nvSpPr>
      <dsp:spPr>
        <a:xfrm>
          <a:off x="2232" y="906660"/>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AT" sz="1600" kern="1200" dirty="0" err="1" smtClean="0"/>
            <a:t>Agriculture</a:t>
          </a:r>
          <a:r>
            <a:rPr lang="de-AT" sz="1600" kern="1200" dirty="0" smtClean="0"/>
            <a:t>, </a:t>
          </a:r>
          <a:r>
            <a:rPr lang="de-AT" sz="1600" kern="1200" dirty="0" err="1" smtClean="0"/>
            <a:t>Production</a:t>
          </a:r>
          <a:endParaRPr lang="de-AT" sz="1600" kern="1200" dirty="0"/>
        </a:p>
      </dsp:txBody>
      <dsp:txXfrm>
        <a:off x="399603" y="906660"/>
        <a:ext cx="1192113" cy="794742"/>
      </dsp:txXfrm>
    </dsp:sp>
    <dsp:sp modelId="{C47CA07C-206B-4E50-9BF1-2F924971AA5B}">
      <dsp:nvSpPr>
        <dsp:cNvPr id="0" name=""/>
        <dsp:cNvSpPr/>
      </dsp:nvSpPr>
      <dsp:spPr>
        <a:xfrm>
          <a:off x="1790402" y="906660"/>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AT" sz="1600" kern="1200" dirty="0" smtClean="0"/>
            <a:t>Processing</a:t>
          </a:r>
          <a:endParaRPr lang="de-AT" sz="1600" kern="1200" dirty="0"/>
        </a:p>
      </dsp:txBody>
      <dsp:txXfrm>
        <a:off x="2187773" y="906660"/>
        <a:ext cx="1192113" cy="794742"/>
      </dsp:txXfrm>
    </dsp:sp>
    <dsp:sp modelId="{40628762-8930-482F-AE35-65D744744B8A}">
      <dsp:nvSpPr>
        <dsp:cNvPr id="0" name=""/>
        <dsp:cNvSpPr/>
      </dsp:nvSpPr>
      <dsp:spPr>
        <a:xfrm>
          <a:off x="3578572" y="906660"/>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AT" sz="1600" kern="1200" dirty="0" err="1" smtClean="0"/>
            <a:t>Wholesale</a:t>
          </a:r>
          <a:r>
            <a:rPr lang="de-AT" sz="1600" kern="1200" dirty="0" smtClean="0"/>
            <a:t> &amp; Retail</a:t>
          </a:r>
          <a:endParaRPr lang="de-AT" sz="1600" kern="1200" dirty="0"/>
        </a:p>
      </dsp:txBody>
      <dsp:txXfrm>
        <a:off x="3975943" y="906660"/>
        <a:ext cx="1192113" cy="794742"/>
      </dsp:txXfrm>
    </dsp:sp>
    <dsp:sp modelId="{6056D3E4-FC18-47F3-9A56-0C9D6A1ACBBA}">
      <dsp:nvSpPr>
        <dsp:cNvPr id="0" name=""/>
        <dsp:cNvSpPr/>
      </dsp:nvSpPr>
      <dsp:spPr>
        <a:xfrm>
          <a:off x="5366742" y="906660"/>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AT" sz="1600" kern="1200" dirty="0" err="1" smtClean="0"/>
            <a:t>Consump-tion</a:t>
          </a:r>
          <a:endParaRPr lang="de-AT" sz="1600" kern="1200" dirty="0"/>
        </a:p>
      </dsp:txBody>
      <dsp:txXfrm>
        <a:off x="5764113" y="906660"/>
        <a:ext cx="1192113" cy="794742"/>
      </dsp:txXfrm>
    </dsp:sp>
    <dsp:sp modelId="{A74ECEDE-7286-4F83-9F3B-4D11380B7AC2}">
      <dsp:nvSpPr>
        <dsp:cNvPr id="0" name=""/>
        <dsp:cNvSpPr/>
      </dsp:nvSpPr>
      <dsp:spPr>
        <a:xfrm>
          <a:off x="7154912" y="906660"/>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AT" sz="1600" kern="1200" dirty="0" smtClean="0"/>
            <a:t>End </a:t>
          </a:r>
          <a:r>
            <a:rPr lang="de-AT" sz="1600" kern="1200" dirty="0" err="1" smtClean="0"/>
            <a:t>of</a:t>
          </a:r>
          <a:r>
            <a:rPr lang="de-AT" sz="1600" kern="1200" dirty="0" smtClean="0"/>
            <a:t> Life</a:t>
          </a:r>
          <a:endParaRPr lang="de-AT" sz="1600" kern="1200" dirty="0"/>
        </a:p>
      </dsp:txBody>
      <dsp:txXfrm>
        <a:off x="7552283" y="906660"/>
        <a:ext cx="1192113" cy="794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D576F-311C-4D02-86D8-92CEDB9AA450}">
      <dsp:nvSpPr>
        <dsp:cNvPr id="0" name=""/>
        <dsp:cNvSpPr/>
      </dsp:nvSpPr>
      <dsp:spPr>
        <a:xfrm>
          <a:off x="2232" y="906660"/>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AT" sz="1600" kern="1200" dirty="0" err="1" smtClean="0"/>
            <a:t>Agricutlture</a:t>
          </a:r>
          <a:r>
            <a:rPr lang="de-AT" sz="1600" kern="1200" dirty="0" smtClean="0"/>
            <a:t>, </a:t>
          </a:r>
          <a:r>
            <a:rPr lang="de-AT" sz="1600" kern="1200" dirty="0" err="1" smtClean="0"/>
            <a:t>Production</a:t>
          </a:r>
          <a:endParaRPr lang="de-AT" sz="1600" kern="1200" dirty="0"/>
        </a:p>
      </dsp:txBody>
      <dsp:txXfrm>
        <a:off x="399603" y="906660"/>
        <a:ext cx="1192113" cy="794742"/>
      </dsp:txXfrm>
    </dsp:sp>
    <dsp:sp modelId="{C47CA07C-206B-4E50-9BF1-2F924971AA5B}">
      <dsp:nvSpPr>
        <dsp:cNvPr id="0" name=""/>
        <dsp:cNvSpPr/>
      </dsp:nvSpPr>
      <dsp:spPr>
        <a:xfrm>
          <a:off x="1790402" y="906660"/>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AT" sz="1600" kern="1200" dirty="0" smtClean="0"/>
            <a:t>Processing</a:t>
          </a:r>
          <a:endParaRPr lang="de-AT" sz="1600" kern="1200" dirty="0"/>
        </a:p>
      </dsp:txBody>
      <dsp:txXfrm>
        <a:off x="2187773" y="906660"/>
        <a:ext cx="1192113" cy="794742"/>
      </dsp:txXfrm>
    </dsp:sp>
    <dsp:sp modelId="{40628762-8930-482F-AE35-65D744744B8A}">
      <dsp:nvSpPr>
        <dsp:cNvPr id="0" name=""/>
        <dsp:cNvSpPr/>
      </dsp:nvSpPr>
      <dsp:spPr>
        <a:xfrm>
          <a:off x="3578572" y="906660"/>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AT" sz="1600" kern="1200" dirty="0" err="1" smtClean="0"/>
            <a:t>Wholesale</a:t>
          </a:r>
          <a:r>
            <a:rPr lang="de-AT" sz="1600" kern="1200" dirty="0" smtClean="0"/>
            <a:t> &amp; Retail</a:t>
          </a:r>
          <a:endParaRPr lang="de-AT" sz="1600" kern="1200" dirty="0"/>
        </a:p>
      </dsp:txBody>
      <dsp:txXfrm>
        <a:off x="3975943" y="906660"/>
        <a:ext cx="1192113" cy="794742"/>
      </dsp:txXfrm>
    </dsp:sp>
    <dsp:sp modelId="{6056D3E4-FC18-47F3-9A56-0C9D6A1ACBBA}">
      <dsp:nvSpPr>
        <dsp:cNvPr id="0" name=""/>
        <dsp:cNvSpPr/>
      </dsp:nvSpPr>
      <dsp:spPr>
        <a:xfrm>
          <a:off x="5366742" y="906660"/>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AT" sz="1600" kern="1200" dirty="0" err="1" smtClean="0"/>
            <a:t>Consump-tion</a:t>
          </a:r>
          <a:endParaRPr lang="de-AT" sz="1600" kern="1200" dirty="0"/>
        </a:p>
      </dsp:txBody>
      <dsp:txXfrm>
        <a:off x="5764113" y="906660"/>
        <a:ext cx="1192113" cy="794742"/>
      </dsp:txXfrm>
    </dsp:sp>
    <dsp:sp modelId="{A74ECEDE-7286-4F83-9F3B-4D11380B7AC2}">
      <dsp:nvSpPr>
        <dsp:cNvPr id="0" name=""/>
        <dsp:cNvSpPr/>
      </dsp:nvSpPr>
      <dsp:spPr>
        <a:xfrm>
          <a:off x="7154912" y="906660"/>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AT" sz="1600" kern="1200" dirty="0" smtClean="0"/>
            <a:t>End </a:t>
          </a:r>
          <a:r>
            <a:rPr lang="de-AT" sz="1600" kern="1200" dirty="0" err="1" smtClean="0"/>
            <a:t>of</a:t>
          </a:r>
          <a:r>
            <a:rPr lang="de-AT" sz="1600" kern="1200" dirty="0" smtClean="0"/>
            <a:t> Life</a:t>
          </a:r>
          <a:endParaRPr lang="de-AT" sz="1600" kern="1200" dirty="0"/>
        </a:p>
      </dsp:txBody>
      <dsp:txXfrm>
        <a:off x="7552283" y="906660"/>
        <a:ext cx="1192113" cy="794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7F821-1A4E-4960-B4AA-3711452492EE}">
      <dsp:nvSpPr>
        <dsp:cNvPr id="0" name=""/>
        <dsp:cNvSpPr/>
      </dsp:nvSpPr>
      <dsp:spPr>
        <a:xfrm>
          <a:off x="7278" y="218374"/>
          <a:ext cx="2175358" cy="2039398"/>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Identify the </a:t>
          </a:r>
        </a:p>
        <a:p>
          <a:pPr lvl="0" algn="ctr" defTabSz="666750" rtl="0">
            <a:lnSpc>
              <a:spcPct val="90000"/>
            </a:lnSpc>
            <a:spcBef>
              <a:spcPct val="0"/>
            </a:spcBef>
            <a:spcAft>
              <a:spcPct val="35000"/>
            </a:spcAft>
          </a:pPr>
          <a:r>
            <a:rPr lang="en-US" sz="1500" kern="1200" dirty="0" smtClean="0">
              <a:solidFill>
                <a:schemeClr val="tx1"/>
              </a:solidFill>
            </a:rPr>
            <a:t>relevant impacts</a:t>
          </a:r>
          <a:endParaRPr lang="it-IT" sz="1500" kern="1200" dirty="0">
            <a:solidFill>
              <a:schemeClr val="tx1"/>
            </a:solidFill>
          </a:endParaRPr>
        </a:p>
      </dsp:txBody>
      <dsp:txXfrm>
        <a:off x="67010" y="278106"/>
        <a:ext cx="2055894" cy="1919934"/>
      </dsp:txXfrm>
    </dsp:sp>
    <dsp:sp modelId="{8C2B181B-8B0A-4ECF-8268-59124A740A06}">
      <dsp:nvSpPr>
        <dsp:cNvPr id="0" name=""/>
        <dsp:cNvSpPr/>
      </dsp:nvSpPr>
      <dsp:spPr>
        <a:xfrm>
          <a:off x="2400172" y="968329"/>
          <a:ext cx="461176" cy="539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t-IT" sz="1200" kern="1200"/>
        </a:p>
      </dsp:txBody>
      <dsp:txXfrm>
        <a:off x="2400172" y="1076227"/>
        <a:ext cx="322823" cy="323692"/>
      </dsp:txXfrm>
    </dsp:sp>
    <dsp:sp modelId="{F73730C7-694B-4565-8087-DB8C72EC1945}">
      <dsp:nvSpPr>
        <dsp:cNvPr id="0" name=""/>
        <dsp:cNvSpPr/>
      </dsp:nvSpPr>
      <dsp:spPr>
        <a:xfrm>
          <a:off x="3052780" y="218374"/>
          <a:ext cx="2175358" cy="2039398"/>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Develop a methodology to assess the social impacts (i.e</a:t>
          </a:r>
          <a:r>
            <a:rPr lang="en-US" sz="1500" b="0" i="1" kern="1200" dirty="0" smtClean="0">
              <a:solidFill>
                <a:schemeClr val="tx1"/>
              </a:solidFill>
            </a:rPr>
            <a:t>. the pursuit or achievement of improvements in the lives of social groups</a:t>
          </a:r>
          <a:r>
            <a:rPr lang="en-US" sz="1500" kern="1200" dirty="0" smtClean="0">
              <a:solidFill>
                <a:schemeClr val="tx1"/>
              </a:solidFill>
            </a:rPr>
            <a:t>) of food redistribution initiatives</a:t>
          </a:r>
          <a:endParaRPr lang="it-IT" sz="1500" kern="1200" dirty="0">
            <a:solidFill>
              <a:schemeClr val="tx1"/>
            </a:solidFill>
          </a:endParaRPr>
        </a:p>
      </dsp:txBody>
      <dsp:txXfrm>
        <a:off x="3112512" y="278106"/>
        <a:ext cx="2055894" cy="1919934"/>
      </dsp:txXfrm>
    </dsp:sp>
    <dsp:sp modelId="{F650934D-0E59-427C-8AD9-F771ECCAA39F}">
      <dsp:nvSpPr>
        <dsp:cNvPr id="0" name=""/>
        <dsp:cNvSpPr/>
      </dsp:nvSpPr>
      <dsp:spPr>
        <a:xfrm>
          <a:off x="5445675" y="968329"/>
          <a:ext cx="461176" cy="5394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t-IT" sz="1200" kern="1200"/>
        </a:p>
      </dsp:txBody>
      <dsp:txXfrm>
        <a:off x="5445675" y="1076227"/>
        <a:ext cx="322823" cy="323692"/>
      </dsp:txXfrm>
    </dsp:sp>
    <dsp:sp modelId="{D45138F5-49F5-423F-AA32-C315D455A6C6}">
      <dsp:nvSpPr>
        <dsp:cNvPr id="0" name=""/>
        <dsp:cNvSpPr/>
      </dsp:nvSpPr>
      <dsp:spPr>
        <a:xfrm>
          <a:off x="6098282" y="218374"/>
          <a:ext cx="2175358" cy="2039398"/>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Test the methodology </a:t>
          </a:r>
          <a:r>
            <a:rPr lang="en-US" sz="1500" kern="1200" dirty="0" smtClean="0">
              <a:solidFill>
                <a:schemeClr val="tx1"/>
              </a:solidFill>
            </a:rPr>
            <a:t>through </a:t>
          </a:r>
          <a:r>
            <a:rPr lang="en-US" sz="1500" kern="1200" dirty="0" smtClean="0">
              <a:solidFill>
                <a:schemeClr val="tx1"/>
              </a:solidFill>
            </a:rPr>
            <a:t>a pilot survey</a:t>
          </a:r>
          <a:endParaRPr lang="it-IT" sz="1500" kern="1200" dirty="0">
            <a:solidFill>
              <a:schemeClr val="tx1"/>
            </a:solidFill>
          </a:endParaRPr>
        </a:p>
      </dsp:txBody>
      <dsp:txXfrm>
        <a:off x="6158014" y="278106"/>
        <a:ext cx="2055894" cy="19199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3ECE2-98B7-4D1B-8DDB-F337A5E0FBF5}">
      <dsp:nvSpPr>
        <dsp:cNvPr id="0" name=""/>
        <dsp:cNvSpPr/>
      </dsp:nvSpPr>
      <dsp:spPr>
        <a:xfrm>
          <a:off x="3087518" y="268"/>
          <a:ext cx="953754" cy="953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Groups and networks</a:t>
          </a:r>
          <a:endParaRPr lang="it-IT" sz="1200" kern="1200" dirty="0">
            <a:solidFill>
              <a:schemeClr val="tx1"/>
            </a:solidFill>
          </a:endParaRPr>
        </a:p>
      </dsp:txBody>
      <dsp:txXfrm>
        <a:off x="3227192" y="139942"/>
        <a:ext cx="674406" cy="674406"/>
      </dsp:txXfrm>
    </dsp:sp>
    <dsp:sp modelId="{6597038C-E7C3-4DFB-A9F0-557A401177F6}">
      <dsp:nvSpPr>
        <dsp:cNvPr id="0" name=""/>
        <dsp:cNvSpPr/>
      </dsp:nvSpPr>
      <dsp:spPr>
        <a:xfrm rot="1800000">
          <a:off x="4051377" y="670386"/>
          <a:ext cx="252975" cy="3218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4056461" y="715791"/>
        <a:ext cx="177083" cy="193136"/>
      </dsp:txXfrm>
    </dsp:sp>
    <dsp:sp modelId="{41B6AF9A-39E8-415F-B7B5-CC11BF49C6E7}">
      <dsp:nvSpPr>
        <dsp:cNvPr id="0" name=""/>
        <dsp:cNvSpPr/>
      </dsp:nvSpPr>
      <dsp:spPr>
        <a:xfrm>
          <a:off x="4326858" y="715801"/>
          <a:ext cx="953754" cy="953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Trust and solidarity</a:t>
          </a:r>
          <a:endParaRPr lang="it-IT" sz="1200" kern="1200" dirty="0">
            <a:solidFill>
              <a:schemeClr val="tx1"/>
            </a:solidFill>
          </a:endParaRPr>
        </a:p>
      </dsp:txBody>
      <dsp:txXfrm>
        <a:off x="4466532" y="855475"/>
        <a:ext cx="674406" cy="674406"/>
      </dsp:txXfrm>
    </dsp:sp>
    <dsp:sp modelId="{1C167A9B-7703-4C26-BF9E-9C595B1D0E1C}">
      <dsp:nvSpPr>
        <dsp:cNvPr id="0" name=""/>
        <dsp:cNvSpPr/>
      </dsp:nvSpPr>
      <dsp:spPr>
        <a:xfrm rot="5400000">
          <a:off x="4677248" y="1740106"/>
          <a:ext cx="252975" cy="3218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4715194" y="1766538"/>
        <a:ext cx="177083" cy="193136"/>
      </dsp:txXfrm>
    </dsp:sp>
    <dsp:sp modelId="{09ED1119-11B8-4CBB-9CD8-EE78CE9ADC61}">
      <dsp:nvSpPr>
        <dsp:cNvPr id="0" name=""/>
        <dsp:cNvSpPr/>
      </dsp:nvSpPr>
      <dsp:spPr>
        <a:xfrm>
          <a:off x="4326858" y="2146867"/>
          <a:ext cx="953754" cy="953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en-US" sz="900" kern="1200" dirty="0" smtClean="0">
              <a:solidFill>
                <a:schemeClr val="tx1"/>
              </a:solidFill>
            </a:rPr>
            <a:t>Collective action and cooperation</a:t>
          </a:r>
          <a:endParaRPr lang="it-IT" sz="900" kern="1200" dirty="0">
            <a:solidFill>
              <a:schemeClr val="tx1"/>
            </a:solidFill>
          </a:endParaRPr>
        </a:p>
      </dsp:txBody>
      <dsp:txXfrm>
        <a:off x="4466532" y="2286541"/>
        <a:ext cx="674406" cy="674406"/>
      </dsp:txXfrm>
    </dsp:sp>
    <dsp:sp modelId="{37359BA0-0B8B-475B-9009-A1D1BDBF366C}">
      <dsp:nvSpPr>
        <dsp:cNvPr id="0" name=""/>
        <dsp:cNvSpPr/>
      </dsp:nvSpPr>
      <dsp:spPr>
        <a:xfrm rot="9084112">
          <a:off x="4048958" y="2804001"/>
          <a:ext cx="257838" cy="3218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0800000">
        <a:off x="4121591" y="2849866"/>
        <a:ext cx="180487" cy="193136"/>
      </dsp:txXfrm>
    </dsp:sp>
    <dsp:sp modelId="{AD03A3B3-1497-46B2-9842-A6A21364CCD4}">
      <dsp:nvSpPr>
        <dsp:cNvPr id="0" name=""/>
        <dsp:cNvSpPr/>
      </dsp:nvSpPr>
      <dsp:spPr>
        <a:xfrm>
          <a:off x="3062328" y="2836258"/>
          <a:ext cx="953754" cy="953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US" sz="1100" kern="1200" dirty="0" smtClean="0">
              <a:solidFill>
                <a:schemeClr val="tx1"/>
              </a:solidFill>
            </a:rPr>
            <a:t>Social cohesion and inclusion</a:t>
          </a:r>
          <a:endParaRPr lang="it-IT" sz="1100" kern="1200" dirty="0">
            <a:solidFill>
              <a:schemeClr val="tx1"/>
            </a:solidFill>
          </a:endParaRPr>
        </a:p>
      </dsp:txBody>
      <dsp:txXfrm>
        <a:off x="3202002" y="2975932"/>
        <a:ext cx="674406" cy="674406"/>
      </dsp:txXfrm>
    </dsp:sp>
    <dsp:sp modelId="{54DF23DA-DD39-4D98-B09D-7C728F3D34E7}">
      <dsp:nvSpPr>
        <dsp:cNvPr id="0" name=""/>
        <dsp:cNvSpPr/>
      </dsp:nvSpPr>
      <dsp:spPr>
        <a:xfrm rot="12575267">
          <a:off x="2820650" y="2810771"/>
          <a:ext cx="234504" cy="3218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0800000">
        <a:off x="2886414" y="2892517"/>
        <a:ext cx="164153" cy="193136"/>
      </dsp:txXfrm>
    </dsp:sp>
    <dsp:sp modelId="{C2018099-C132-4553-AEB3-A50DD603B267}">
      <dsp:nvSpPr>
        <dsp:cNvPr id="0" name=""/>
        <dsp:cNvSpPr/>
      </dsp:nvSpPr>
      <dsp:spPr>
        <a:xfrm>
          <a:off x="1848178" y="2146867"/>
          <a:ext cx="953754" cy="953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US" sz="1000" kern="1200" dirty="0" smtClean="0">
              <a:solidFill>
                <a:schemeClr val="tx1"/>
              </a:solidFill>
            </a:rPr>
            <a:t>Information and communication </a:t>
          </a:r>
          <a:endParaRPr lang="it-IT" sz="1000" kern="1200" dirty="0">
            <a:solidFill>
              <a:schemeClr val="tx1"/>
            </a:solidFill>
          </a:endParaRPr>
        </a:p>
      </dsp:txBody>
      <dsp:txXfrm>
        <a:off x="1987852" y="2286541"/>
        <a:ext cx="674406" cy="674406"/>
      </dsp:txXfrm>
    </dsp:sp>
    <dsp:sp modelId="{E53A6BC5-A9C7-46EE-A675-EF41DC8AAB23}">
      <dsp:nvSpPr>
        <dsp:cNvPr id="0" name=""/>
        <dsp:cNvSpPr/>
      </dsp:nvSpPr>
      <dsp:spPr>
        <a:xfrm rot="16200000">
          <a:off x="2198568" y="1754425"/>
          <a:ext cx="252975" cy="3218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2236514" y="1856749"/>
        <a:ext cx="177083" cy="193136"/>
      </dsp:txXfrm>
    </dsp:sp>
    <dsp:sp modelId="{A3450E40-3F66-42B3-A7D7-7215E5A13A6C}">
      <dsp:nvSpPr>
        <dsp:cNvPr id="0" name=""/>
        <dsp:cNvSpPr/>
      </dsp:nvSpPr>
      <dsp:spPr>
        <a:xfrm>
          <a:off x="1848178" y="715801"/>
          <a:ext cx="953754" cy="953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Food security and food safety </a:t>
          </a:r>
          <a:endParaRPr lang="it-IT" sz="1200" kern="1200" dirty="0">
            <a:solidFill>
              <a:schemeClr val="tx1"/>
            </a:solidFill>
          </a:endParaRPr>
        </a:p>
      </dsp:txBody>
      <dsp:txXfrm>
        <a:off x="1987852" y="855475"/>
        <a:ext cx="674406" cy="674406"/>
      </dsp:txXfrm>
    </dsp:sp>
    <dsp:sp modelId="{E2D0C0A5-6684-4521-99A9-55A926691923}">
      <dsp:nvSpPr>
        <dsp:cNvPr id="0" name=""/>
        <dsp:cNvSpPr/>
      </dsp:nvSpPr>
      <dsp:spPr>
        <a:xfrm rot="19800000">
          <a:off x="2812037" y="677546"/>
          <a:ext cx="252975" cy="3218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2817121" y="760897"/>
        <a:ext cx="177083" cy="19313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2CC242A-6BE3-4027-A05B-8554DFAF435B}" type="datetimeFigureOut">
              <a:rPr lang="nl-NL" smtClean="0"/>
              <a:t>3-6-2015</a:t>
            </a:fld>
            <a:endParaRPr lang="nl-NL"/>
          </a:p>
        </p:txBody>
      </p:sp>
      <p:sp>
        <p:nvSpPr>
          <p:cNvPr id="4" name="Tijdelijke aanduiding voor voetteks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01F2BDB-A51D-4A88-B9C5-898B9B8D3B14}" type="slidenum">
              <a:rPr lang="nl-NL" smtClean="0"/>
              <a:t>‹Nr.›</a:t>
            </a:fld>
            <a:endParaRPr lang="nl-NL"/>
          </a:p>
        </p:txBody>
      </p:sp>
    </p:spTree>
    <p:extLst>
      <p:ext uri="{BB962C8B-B14F-4D97-AF65-F5344CB8AC3E}">
        <p14:creationId xmlns:p14="http://schemas.microsoft.com/office/powerpoint/2010/main" val="37057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dirty="0"/>
          </a:p>
        </p:txBody>
      </p:sp>
      <p:sp>
        <p:nvSpPr>
          <p:cNvPr id="3" name="Platshållare fö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F6DF350-AA83-465B-9A6B-EEC6DA3D03F8}" type="datetimeFigureOut">
              <a:rPr lang="sv-SE" smtClean="0"/>
              <a:t>2015-06-03</a:t>
            </a:fld>
            <a:endParaRPr lang="sv-SE" dirty="0"/>
          </a:p>
        </p:txBody>
      </p:sp>
      <p:sp>
        <p:nvSpPr>
          <p:cNvPr id="4" name="Platshållare för bildobjekt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sv-SE" dirty="0"/>
          </a:p>
        </p:txBody>
      </p:sp>
      <p:sp>
        <p:nvSpPr>
          <p:cNvPr id="5" name="Platshållare för anteckninga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dirty="0"/>
          </a:p>
        </p:txBody>
      </p:sp>
      <p:sp>
        <p:nvSpPr>
          <p:cNvPr id="7" name="Platshållare för bild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A43F159-8E35-4DD8-A3D1-8FBCDAF2E093}" type="slidenum">
              <a:rPr lang="sv-SE" smtClean="0"/>
              <a:t>‹Nr.›</a:t>
            </a:fld>
            <a:endParaRPr lang="sv-SE" dirty="0"/>
          </a:p>
        </p:txBody>
      </p:sp>
    </p:spTree>
    <p:extLst>
      <p:ext uri="{BB962C8B-B14F-4D97-AF65-F5344CB8AC3E}">
        <p14:creationId xmlns:p14="http://schemas.microsoft.com/office/powerpoint/2010/main" val="56893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6A6F971-1955-41C3-8054-41AEC2530FA8}" type="slidenum">
              <a:rPr lang="sv-SE" smtClean="0"/>
              <a:t>1</a:t>
            </a:fld>
            <a:endParaRPr lang="sv-SE" dirty="0"/>
          </a:p>
        </p:txBody>
      </p:sp>
    </p:spTree>
    <p:extLst>
      <p:ext uri="{BB962C8B-B14F-4D97-AF65-F5344CB8AC3E}">
        <p14:creationId xmlns:p14="http://schemas.microsoft.com/office/powerpoint/2010/main" val="313744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mtClean="0">
                <a:solidFill>
                  <a:schemeClr val="tx1"/>
                </a:solidFill>
                <a:effectLst/>
                <a:latin typeface="+mn-lt"/>
                <a:ea typeface="+mn-ea"/>
                <a:cs typeface="+mn-cs"/>
              </a:rPr>
              <a:t>NL</a:t>
            </a:r>
            <a:r>
              <a:rPr lang="en-US" sz="1200" kern="1200" smtClean="0">
                <a:solidFill>
                  <a:schemeClr val="tx1"/>
                </a:solidFill>
                <a:effectLst/>
                <a:latin typeface="+mn-lt"/>
                <a:ea typeface="+mn-ea"/>
                <a:cs typeface="+mn-cs"/>
              </a:rPr>
              <a:t> (Dutch Food Composition Database: NEVO), </a:t>
            </a:r>
            <a:r>
              <a:rPr lang="en-US" sz="1200" b="1" kern="1200" smtClean="0">
                <a:solidFill>
                  <a:schemeClr val="tx1"/>
                </a:solidFill>
                <a:effectLst/>
                <a:latin typeface="+mn-lt"/>
                <a:ea typeface="+mn-ea"/>
                <a:cs typeface="+mn-cs"/>
              </a:rPr>
              <a:t>UK</a:t>
            </a:r>
            <a:r>
              <a:rPr lang="en-US" sz="1200" kern="1200" smtClean="0">
                <a:solidFill>
                  <a:schemeClr val="tx1"/>
                </a:solidFill>
                <a:effectLst/>
                <a:latin typeface="+mn-lt"/>
                <a:ea typeface="+mn-ea"/>
                <a:cs typeface="+mn-cs"/>
              </a:rPr>
              <a:t> (McCance and Widdowson’s The Composition of Foods integrated dataset :CoF IDS) and </a:t>
            </a:r>
            <a:r>
              <a:rPr lang="en-US" sz="1200" b="1" kern="1200" smtClean="0">
                <a:solidFill>
                  <a:schemeClr val="tx1"/>
                </a:solidFill>
                <a:effectLst/>
                <a:latin typeface="+mn-lt"/>
                <a:ea typeface="+mn-ea"/>
                <a:cs typeface="+mn-cs"/>
              </a:rPr>
              <a:t>Sw</a:t>
            </a:r>
            <a:r>
              <a:rPr lang="en-US" sz="1200" kern="1200" smtClean="0">
                <a:solidFill>
                  <a:schemeClr val="tx1"/>
                </a:solidFill>
                <a:effectLst/>
                <a:latin typeface="+mn-lt"/>
                <a:ea typeface="+mn-ea"/>
                <a:cs typeface="+mn-cs"/>
              </a:rPr>
              <a:t>eden (The Food Database)</a:t>
            </a:r>
          </a:p>
          <a:p>
            <a:r>
              <a:rPr lang="en-US" sz="1200" kern="1200" smtClean="0">
                <a:solidFill>
                  <a:schemeClr val="tx1"/>
                </a:solidFill>
                <a:effectLst/>
                <a:latin typeface="+mn-lt"/>
                <a:ea typeface="+mn-ea"/>
                <a:cs typeface="+mn-cs"/>
              </a:rPr>
              <a:t>* Amino acids, Only in</a:t>
            </a:r>
            <a:r>
              <a:rPr lang="en-US" sz="1200" kern="1200" baseline="0" smtClean="0">
                <a:solidFill>
                  <a:schemeClr val="tx1"/>
                </a:solidFill>
                <a:effectLst/>
                <a:latin typeface="+mn-lt"/>
                <a:ea typeface="+mn-ea"/>
                <a:cs typeface="+mn-cs"/>
              </a:rPr>
              <a:t> </a:t>
            </a:r>
            <a:r>
              <a:rPr lang="en-US" sz="1200" b="1" kern="1200" baseline="0" smtClean="0">
                <a:solidFill>
                  <a:schemeClr val="tx1"/>
                </a:solidFill>
                <a:effectLst/>
                <a:latin typeface="+mn-lt"/>
                <a:ea typeface="+mn-ea"/>
                <a:cs typeface="+mn-cs"/>
              </a:rPr>
              <a:t>USA</a:t>
            </a:r>
            <a:r>
              <a:rPr lang="en-US" sz="1200" kern="1200" baseline="0" smtClean="0">
                <a:solidFill>
                  <a:schemeClr val="tx1"/>
                </a:solidFill>
                <a:effectLst/>
                <a:latin typeface="+mn-lt"/>
                <a:ea typeface="+mn-ea"/>
                <a:cs typeface="+mn-cs"/>
              </a:rPr>
              <a:t> database (USDA National Nutrient Database for Standard Reference)</a:t>
            </a:r>
            <a:endParaRPr lang="nl-NL"/>
          </a:p>
        </p:txBody>
      </p:sp>
      <p:sp>
        <p:nvSpPr>
          <p:cNvPr id="4" name="Slide Number Placeholder 3"/>
          <p:cNvSpPr>
            <a:spLocks noGrp="1"/>
          </p:cNvSpPr>
          <p:nvPr>
            <p:ph type="sldNum" sz="quarter" idx="10"/>
          </p:nvPr>
        </p:nvSpPr>
        <p:spPr/>
        <p:txBody>
          <a:bodyPr/>
          <a:lstStyle/>
          <a:p>
            <a:fld id="{7A43F159-8E35-4DD8-A3D1-8FBCDAF2E093}" type="slidenum">
              <a:rPr lang="sv-SE" smtClean="0"/>
              <a:t>19</a:t>
            </a:fld>
            <a:endParaRPr lang="sv-SE" dirty="0"/>
          </a:p>
        </p:txBody>
      </p:sp>
    </p:spTree>
    <p:extLst>
      <p:ext uri="{BB962C8B-B14F-4D97-AF65-F5344CB8AC3E}">
        <p14:creationId xmlns:p14="http://schemas.microsoft.com/office/powerpoint/2010/main" val="129759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7A43F159-8E35-4DD8-A3D1-8FBCDAF2E093}" type="slidenum">
              <a:rPr lang="sv-SE" smtClean="0"/>
              <a:t>20</a:t>
            </a:fld>
            <a:endParaRPr lang="sv-SE" dirty="0"/>
          </a:p>
        </p:txBody>
      </p:sp>
    </p:spTree>
    <p:extLst>
      <p:ext uri="{BB962C8B-B14F-4D97-AF65-F5344CB8AC3E}">
        <p14:creationId xmlns:p14="http://schemas.microsoft.com/office/powerpoint/2010/main" val="1297594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A43F159-8E35-4DD8-A3D1-8FBCDAF2E093}" type="slidenum">
              <a:rPr lang="sv-SE" smtClean="0"/>
              <a:t>23</a:t>
            </a:fld>
            <a:endParaRPr lang="sv-SE" dirty="0"/>
          </a:p>
        </p:txBody>
      </p:sp>
    </p:spTree>
    <p:extLst>
      <p:ext uri="{BB962C8B-B14F-4D97-AF65-F5344CB8AC3E}">
        <p14:creationId xmlns:p14="http://schemas.microsoft.com/office/powerpoint/2010/main" val="1306652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8E8E022-6844-3C4A-ACEC-6A2A522A410E}" type="slidenum">
              <a:rPr lang="fr-FR" smtClean="0"/>
              <a:pPr/>
              <a:t>30</a:t>
            </a:fld>
            <a:endParaRPr lang="fr-FR" dirty="0"/>
          </a:p>
        </p:txBody>
      </p:sp>
    </p:spTree>
    <p:extLst>
      <p:ext uri="{BB962C8B-B14F-4D97-AF65-F5344CB8AC3E}">
        <p14:creationId xmlns:p14="http://schemas.microsoft.com/office/powerpoint/2010/main" val="400818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7A43F159-8E35-4DD8-A3D1-8FBCDAF2E093}" type="slidenum">
              <a:rPr lang="sv-SE" smtClean="0"/>
              <a:t>3</a:t>
            </a:fld>
            <a:endParaRPr lang="sv-SE" dirty="0"/>
          </a:p>
        </p:txBody>
      </p:sp>
    </p:spTree>
    <p:extLst>
      <p:ext uri="{BB962C8B-B14F-4D97-AF65-F5344CB8AC3E}">
        <p14:creationId xmlns:p14="http://schemas.microsoft.com/office/powerpoint/2010/main" val="241632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A8E8E022-6844-3C4A-ACEC-6A2A522A410E}" type="slidenum">
              <a:rPr lang="fr-FR" smtClean="0"/>
              <a:pPr/>
              <a:t>4</a:t>
            </a:fld>
            <a:endParaRPr lang="fr-FR" dirty="0"/>
          </a:p>
        </p:txBody>
      </p:sp>
    </p:spTree>
    <p:extLst>
      <p:ext uri="{BB962C8B-B14F-4D97-AF65-F5344CB8AC3E}">
        <p14:creationId xmlns:p14="http://schemas.microsoft.com/office/powerpoint/2010/main" val="400818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baseline="0" dirty="0" smtClean="0"/>
          </a:p>
        </p:txBody>
      </p:sp>
      <p:sp>
        <p:nvSpPr>
          <p:cNvPr id="4" name="Slide Number Placeholder 3"/>
          <p:cNvSpPr>
            <a:spLocks noGrp="1"/>
          </p:cNvSpPr>
          <p:nvPr>
            <p:ph type="sldNum" sz="quarter" idx="10"/>
          </p:nvPr>
        </p:nvSpPr>
        <p:spPr/>
        <p:txBody>
          <a:bodyPr/>
          <a:lstStyle/>
          <a:p>
            <a:fld id="{2CD929F2-80AD-403D-9D8B-DAEE19B68FCF}" type="slidenum">
              <a:rPr lang="sv-SE" smtClean="0"/>
              <a:t>5</a:t>
            </a:fld>
            <a:endParaRPr lang="sv-SE"/>
          </a:p>
        </p:txBody>
      </p:sp>
    </p:spTree>
    <p:extLst>
      <p:ext uri="{BB962C8B-B14F-4D97-AF65-F5344CB8AC3E}">
        <p14:creationId xmlns:p14="http://schemas.microsoft.com/office/powerpoint/2010/main" val="358227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sv-SE" dirty="0" smtClean="0"/>
              <a:t>Data is </a:t>
            </a:r>
            <a:r>
              <a:rPr lang="sv-SE" dirty="0" err="1" smtClean="0"/>
              <a:t>collected</a:t>
            </a:r>
            <a:r>
              <a:rPr lang="sv-SE" dirty="0" smtClean="0"/>
              <a:t> from existing </a:t>
            </a:r>
            <a:r>
              <a:rPr lang="sv-SE" dirty="0" err="1" smtClean="0"/>
              <a:t>sources</a:t>
            </a:r>
            <a:r>
              <a:rPr lang="sv-SE" dirty="0" smtClean="0"/>
              <a:t> –</a:t>
            </a:r>
            <a:r>
              <a:rPr lang="sv-SE" baseline="0" dirty="0" smtClean="0"/>
              <a:t> </a:t>
            </a:r>
            <a:r>
              <a:rPr lang="sv-SE" baseline="0" dirty="0" err="1" smtClean="0"/>
              <a:t>this</a:t>
            </a:r>
            <a:r>
              <a:rPr lang="sv-SE" baseline="0" dirty="0" smtClean="0"/>
              <a:t> </a:t>
            </a:r>
            <a:r>
              <a:rPr lang="sv-SE" baseline="0" dirty="0" err="1" smtClean="0"/>
              <a:t>means</a:t>
            </a:r>
            <a:r>
              <a:rPr lang="sv-SE" baseline="0" dirty="0" smtClean="0"/>
              <a:t> </a:t>
            </a:r>
            <a:r>
              <a:rPr lang="sv-SE" baseline="0" dirty="0" err="1" smtClean="0"/>
              <a:t>that</a:t>
            </a:r>
            <a:r>
              <a:rPr lang="sv-SE" baseline="0" dirty="0" smtClean="0"/>
              <a:t> </a:t>
            </a:r>
            <a:r>
              <a:rPr lang="sv-SE" baseline="0" dirty="0" err="1" smtClean="0"/>
              <a:t>care</a:t>
            </a:r>
            <a:r>
              <a:rPr lang="sv-SE" baseline="0" dirty="0" smtClean="0"/>
              <a:t> </a:t>
            </a:r>
            <a:r>
              <a:rPr lang="sv-SE" baseline="0" dirty="0" err="1" smtClean="0"/>
              <a:t>had</a:t>
            </a:r>
            <a:r>
              <a:rPr lang="sv-SE" baseline="0" dirty="0" smtClean="0"/>
              <a:t> </a:t>
            </a:r>
            <a:r>
              <a:rPr lang="sv-SE" baseline="0" dirty="0" err="1" smtClean="0"/>
              <a:t>to</a:t>
            </a:r>
            <a:r>
              <a:rPr lang="sv-SE" baseline="0" dirty="0" smtClean="0"/>
              <a:t> be taken </a:t>
            </a:r>
            <a:r>
              <a:rPr lang="sv-SE" baseline="0" dirty="0" err="1" smtClean="0"/>
              <a:t>of</a:t>
            </a:r>
            <a:r>
              <a:rPr lang="sv-SE" baseline="0" dirty="0" smtClean="0"/>
              <a:t> </a:t>
            </a:r>
            <a:r>
              <a:rPr lang="sv-SE" baseline="0" dirty="0" err="1" smtClean="0"/>
              <a:t>used</a:t>
            </a:r>
            <a:r>
              <a:rPr lang="sv-SE" baseline="0" dirty="0" smtClean="0"/>
              <a:t> definitions, </a:t>
            </a:r>
            <a:r>
              <a:rPr lang="sv-SE" baseline="0" dirty="0" err="1" smtClean="0"/>
              <a:t>what</a:t>
            </a:r>
            <a:r>
              <a:rPr lang="sv-SE" baseline="0" dirty="0" smtClean="0"/>
              <a:t> </a:t>
            </a:r>
            <a:r>
              <a:rPr lang="sv-SE" baseline="0" dirty="0" err="1" smtClean="0"/>
              <a:t>was</a:t>
            </a:r>
            <a:r>
              <a:rPr lang="sv-SE" baseline="0" dirty="0" smtClean="0"/>
              <a:t> </a:t>
            </a:r>
            <a:r>
              <a:rPr lang="sv-SE" baseline="0" dirty="0" err="1" smtClean="0"/>
              <a:t>included</a:t>
            </a:r>
            <a:r>
              <a:rPr lang="sv-SE" baseline="0" dirty="0" smtClean="0"/>
              <a:t> in the data etc.</a:t>
            </a:r>
          </a:p>
          <a:p>
            <a:endParaRPr lang="sv-SE" dirty="0" smtClean="0"/>
          </a:p>
          <a:p>
            <a:r>
              <a:rPr lang="sv-SE" dirty="0" err="1" smtClean="0"/>
              <a:t>Collected</a:t>
            </a:r>
            <a:r>
              <a:rPr lang="sv-SE" dirty="0" smtClean="0"/>
              <a:t> from national statistics</a:t>
            </a:r>
            <a:r>
              <a:rPr lang="sv-SE" baseline="0" dirty="0" smtClean="0"/>
              <a:t> </a:t>
            </a:r>
            <a:r>
              <a:rPr lang="sv-SE" baseline="0" dirty="0" err="1" smtClean="0"/>
              <a:t>contact</a:t>
            </a:r>
            <a:r>
              <a:rPr lang="sv-SE" baseline="0" dirty="0" smtClean="0"/>
              <a:t> </a:t>
            </a:r>
            <a:r>
              <a:rPr lang="sv-SE" baseline="0" dirty="0" err="1" smtClean="0"/>
              <a:t>points</a:t>
            </a:r>
            <a:r>
              <a:rPr lang="sv-SE" baseline="0" dirty="0" smtClean="0"/>
              <a:t> and from FUSIONS partners </a:t>
            </a:r>
            <a:r>
              <a:rPr lang="sv-SE" baseline="0" dirty="0" err="1" smtClean="0"/>
              <a:t>according</a:t>
            </a:r>
            <a:r>
              <a:rPr lang="sv-SE" baseline="0" dirty="0" smtClean="0"/>
              <a:t> </a:t>
            </a:r>
            <a:r>
              <a:rPr lang="sv-SE" baseline="0" dirty="0" err="1" smtClean="0"/>
              <a:t>to</a:t>
            </a:r>
            <a:r>
              <a:rPr lang="sv-SE" baseline="0" dirty="0" smtClean="0"/>
              <a:t> a sent </a:t>
            </a:r>
            <a:r>
              <a:rPr lang="sv-SE" baseline="0" dirty="0" err="1" smtClean="0"/>
              <a:t>out</a:t>
            </a:r>
            <a:r>
              <a:rPr lang="sv-SE" baseline="0" dirty="0" smtClean="0"/>
              <a:t> matrix </a:t>
            </a:r>
            <a:r>
              <a:rPr lang="sv-SE" baseline="0" dirty="0" err="1" smtClean="0"/>
              <a:t>including</a:t>
            </a:r>
            <a:r>
              <a:rPr lang="sv-SE" baseline="0" dirty="0" smtClean="0"/>
              <a:t> </a:t>
            </a:r>
            <a:r>
              <a:rPr lang="sv-SE" baseline="0" dirty="0" err="1" smtClean="0"/>
              <a:t>instructions</a:t>
            </a:r>
            <a:r>
              <a:rPr lang="sv-SE" baseline="0" dirty="0" smtClean="0"/>
              <a:t>. Data has </a:t>
            </a:r>
            <a:r>
              <a:rPr lang="sv-SE" baseline="0" dirty="0" err="1" smtClean="0"/>
              <a:t>also</a:t>
            </a:r>
            <a:r>
              <a:rPr lang="sv-SE" baseline="0" dirty="0" smtClean="0"/>
              <a:t> in </a:t>
            </a:r>
            <a:r>
              <a:rPr lang="sv-SE" baseline="0" dirty="0" err="1" smtClean="0"/>
              <a:t>some</a:t>
            </a:r>
            <a:r>
              <a:rPr lang="sv-SE" baseline="0" dirty="0" smtClean="0"/>
              <a:t> </a:t>
            </a:r>
            <a:r>
              <a:rPr lang="sv-SE" baseline="0" dirty="0" err="1" smtClean="0"/>
              <a:t>cases</a:t>
            </a:r>
            <a:r>
              <a:rPr lang="sv-SE" baseline="0" dirty="0" smtClean="0"/>
              <a:t> </a:t>
            </a:r>
            <a:r>
              <a:rPr lang="sv-SE" baseline="0" dirty="0" err="1" smtClean="0"/>
              <a:t>been</a:t>
            </a:r>
            <a:r>
              <a:rPr lang="sv-SE" baseline="0" dirty="0" smtClean="0"/>
              <a:t> </a:t>
            </a:r>
            <a:r>
              <a:rPr lang="sv-SE" baseline="0" dirty="0" err="1" smtClean="0"/>
              <a:t>found</a:t>
            </a:r>
            <a:r>
              <a:rPr lang="sv-SE" baseline="0" dirty="0" smtClean="0"/>
              <a:t> in </a:t>
            </a:r>
            <a:r>
              <a:rPr lang="sv-SE" baseline="0" dirty="0" err="1" smtClean="0"/>
              <a:t>litterature</a:t>
            </a:r>
            <a:r>
              <a:rPr lang="sv-SE" baseline="0" dirty="0" smtClean="0"/>
              <a:t>.</a:t>
            </a:r>
          </a:p>
          <a:p>
            <a:pPr lvl="0"/>
            <a:r>
              <a:rPr lang="en-GB" sz="1300" dirty="0"/>
              <a:t>Data asked for:</a:t>
            </a:r>
          </a:p>
          <a:p>
            <a:pPr lvl="0"/>
            <a:r>
              <a:rPr lang="en-GB" sz="1300" dirty="0"/>
              <a:t>Amounts of food waste generated from different sectors in the food value chain (Annex A)</a:t>
            </a:r>
            <a:endParaRPr lang="sv-SE" sz="1300" dirty="0"/>
          </a:p>
          <a:p>
            <a:pPr lvl="0"/>
            <a:r>
              <a:rPr lang="en-GB" sz="1300" dirty="0"/>
              <a:t>The destinations for this food waste (e.g. whether going to landfill, anaerobic digestion, etc.) (Annex B)</a:t>
            </a:r>
            <a:endParaRPr lang="sv-SE" sz="1300" dirty="0"/>
          </a:p>
          <a:p>
            <a:pPr lvl="0"/>
            <a:r>
              <a:rPr lang="en-GB" sz="1300" dirty="0"/>
              <a:t>The amount of food waste split into different product categories (the same as listed in D1.4) (Annex C)</a:t>
            </a:r>
            <a:endParaRPr lang="sv-SE" sz="1300" dirty="0"/>
          </a:p>
          <a:p>
            <a:endParaRPr lang="sv-SE" dirty="0" smtClean="0"/>
          </a:p>
          <a:p>
            <a:r>
              <a:rPr lang="sv-SE" dirty="0" smtClean="0"/>
              <a:t>All data </a:t>
            </a:r>
            <a:r>
              <a:rPr lang="sv-SE" dirty="0" err="1" smtClean="0"/>
              <a:t>compiled</a:t>
            </a:r>
            <a:r>
              <a:rPr lang="sv-SE" dirty="0" smtClean="0"/>
              <a:t>, and </a:t>
            </a:r>
            <a:r>
              <a:rPr lang="sv-SE" dirty="0" err="1" smtClean="0"/>
              <a:t>then</a:t>
            </a:r>
            <a:r>
              <a:rPr lang="sv-SE" dirty="0" smtClean="0"/>
              <a:t> </a:t>
            </a:r>
            <a:r>
              <a:rPr lang="sv-SE" dirty="0" err="1" smtClean="0"/>
              <a:t>more</a:t>
            </a:r>
            <a:r>
              <a:rPr lang="sv-SE" dirty="0" smtClean="0"/>
              <a:t> </a:t>
            </a:r>
            <a:r>
              <a:rPr lang="sv-SE" dirty="0" err="1" smtClean="0"/>
              <a:t>detailed</a:t>
            </a:r>
            <a:r>
              <a:rPr lang="sv-SE" dirty="0" smtClean="0"/>
              <a:t> </a:t>
            </a:r>
            <a:r>
              <a:rPr lang="sv-SE" dirty="0" err="1" smtClean="0"/>
              <a:t>questions</a:t>
            </a:r>
            <a:r>
              <a:rPr lang="sv-SE" dirty="0" smtClean="0"/>
              <a:t> </a:t>
            </a:r>
            <a:r>
              <a:rPr lang="sv-SE" dirty="0" err="1" smtClean="0"/>
              <a:t>was</a:t>
            </a:r>
            <a:r>
              <a:rPr lang="sv-SE" dirty="0" smtClean="0"/>
              <a:t> </a:t>
            </a:r>
            <a:r>
              <a:rPr lang="sv-SE" dirty="0" err="1" smtClean="0"/>
              <a:t>asked</a:t>
            </a:r>
            <a:r>
              <a:rPr lang="sv-SE" dirty="0" smtClean="0"/>
              <a:t> </a:t>
            </a:r>
            <a:r>
              <a:rPr lang="sv-SE" dirty="0" err="1" smtClean="0"/>
              <a:t>to</a:t>
            </a:r>
            <a:r>
              <a:rPr lang="sv-SE" dirty="0" smtClean="0"/>
              <a:t> the </a:t>
            </a:r>
            <a:r>
              <a:rPr lang="sv-SE" dirty="0" err="1" smtClean="0"/>
              <a:t>countries</a:t>
            </a:r>
            <a:r>
              <a:rPr lang="sv-SE" dirty="0" smtClean="0"/>
              <a:t> </a:t>
            </a:r>
            <a:r>
              <a:rPr lang="sv-SE" dirty="0" err="1" smtClean="0"/>
              <a:t>that</a:t>
            </a:r>
            <a:r>
              <a:rPr lang="sv-SE" dirty="0" smtClean="0"/>
              <a:t> </a:t>
            </a:r>
            <a:r>
              <a:rPr lang="sv-SE" dirty="0" err="1" smtClean="0"/>
              <a:t>had</a:t>
            </a:r>
            <a:r>
              <a:rPr lang="sv-SE" dirty="0" smtClean="0"/>
              <a:t> data.</a:t>
            </a:r>
            <a:endParaRPr lang="sv-SE" dirty="0"/>
          </a:p>
        </p:txBody>
      </p:sp>
      <p:sp>
        <p:nvSpPr>
          <p:cNvPr id="4" name="Slide Number Placeholder 3"/>
          <p:cNvSpPr>
            <a:spLocks noGrp="1"/>
          </p:cNvSpPr>
          <p:nvPr>
            <p:ph type="sldNum" sz="quarter" idx="10"/>
          </p:nvPr>
        </p:nvSpPr>
        <p:spPr/>
        <p:txBody>
          <a:bodyPr/>
          <a:lstStyle/>
          <a:p>
            <a:fld id="{2CD929F2-80AD-403D-9D8B-DAEE19B68FCF}" type="slidenum">
              <a:rPr lang="sv-SE" smtClean="0"/>
              <a:t>6</a:t>
            </a:fld>
            <a:endParaRPr lang="sv-SE"/>
          </a:p>
        </p:txBody>
      </p:sp>
    </p:spTree>
    <p:extLst>
      <p:ext uri="{BB962C8B-B14F-4D97-AF65-F5344CB8AC3E}">
        <p14:creationId xmlns:p14="http://schemas.microsoft.com/office/powerpoint/2010/main" val="151966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Also</a:t>
            </a:r>
            <a:r>
              <a:rPr lang="sv-SE" dirty="0" smtClean="0"/>
              <a:t> </a:t>
            </a:r>
            <a:r>
              <a:rPr lang="sv-SE" dirty="0" err="1" smtClean="0"/>
              <a:t>asked</a:t>
            </a:r>
            <a:r>
              <a:rPr lang="sv-SE" dirty="0" smtClean="0"/>
              <a:t> for data on </a:t>
            </a:r>
            <a:r>
              <a:rPr lang="sv-SE" dirty="0" err="1" smtClean="0"/>
              <a:t>redistribution</a:t>
            </a:r>
            <a:r>
              <a:rPr lang="sv-SE" baseline="0" dirty="0" smtClean="0"/>
              <a:t> – no data </a:t>
            </a:r>
            <a:r>
              <a:rPr lang="sv-SE" baseline="0" dirty="0" err="1" smtClean="0"/>
              <a:t>available</a:t>
            </a:r>
            <a:endParaRPr lang="sv-SE" dirty="0"/>
          </a:p>
        </p:txBody>
      </p:sp>
      <p:sp>
        <p:nvSpPr>
          <p:cNvPr id="4" name="Slide Number Placeholder 3"/>
          <p:cNvSpPr>
            <a:spLocks noGrp="1"/>
          </p:cNvSpPr>
          <p:nvPr>
            <p:ph type="sldNum" sz="quarter" idx="10"/>
          </p:nvPr>
        </p:nvSpPr>
        <p:spPr/>
        <p:txBody>
          <a:bodyPr/>
          <a:lstStyle/>
          <a:p>
            <a:fld id="{2CD929F2-80AD-403D-9D8B-DAEE19B68FCF}" type="slidenum">
              <a:rPr lang="sv-SE" smtClean="0"/>
              <a:t>7</a:t>
            </a:fld>
            <a:endParaRPr lang="sv-SE"/>
          </a:p>
        </p:txBody>
      </p:sp>
    </p:spTree>
    <p:extLst>
      <p:ext uri="{BB962C8B-B14F-4D97-AF65-F5344CB8AC3E}">
        <p14:creationId xmlns:p14="http://schemas.microsoft.com/office/powerpoint/2010/main" val="394305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1 Seven countries supplied data from wholesale and logistics and ten countries supplied data from the retail and market sector.</a:t>
            </a:r>
            <a:endParaRPr lang="sv-SE"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2. Five of the six countries supplying data from wholesale and logistics had sufficient data quality. Six of the seven countries supplying data from the retail and market sector had enough good quality.</a:t>
            </a:r>
          </a:p>
          <a:p>
            <a:endParaRPr lang="en-GB" sz="1200" i="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key point to make is that one of the main recommendations was to increase the number of countries submitting robust data to improve the uncertainty associated with the preliminary estimate.</a:t>
            </a:r>
            <a:endParaRPr lang="sv-SE" sz="1200" i="1"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7A43F159-8E35-4DD8-A3D1-8FBCDAF2E093}" type="slidenum">
              <a:rPr lang="sv-SE" smtClean="0"/>
              <a:t>8</a:t>
            </a:fld>
            <a:endParaRPr lang="sv-SE" dirty="0"/>
          </a:p>
        </p:txBody>
      </p:sp>
    </p:spTree>
    <p:extLst>
      <p:ext uri="{BB962C8B-B14F-4D97-AF65-F5344CB8AC3E}">
        <p14:creationId xmlns:p14="http://schemas.microsoft.com/office/powerpoint/2010/main" val="240965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300" dirty="0"/>
              <a:t>Production: produced food amounts instead of sold unit. This since it should be a rather linear correlation between the produced food amounts and the generated food waste amounts. Furthermore produced amounts are public available through Eurostat and are updated on a continuous basis.</a:t>
            </a:r>
          </a:p>
          <a:p>
            <a:pPr lvl="0"/>
            <a:endParaRPr lang="sv-SE" sz="1300" dirty="0"/>
          </a:p>
          <a:p>
            <a:pPr lvl="0"/>
            <a:r>
              <a:rPr lang="en-GB" sz="1300" dirty="0"/>
              <a:t>Processing: produced food amounts instead of amount of food sold. As with the production sector the strategy was to choose a normalisation factor which correlates to the generated food waste amounts as much as possible. Also the public availability and the updating of data was another reason why the produced food amounts was chosen.</a:t>
            </a:r>
          </a:p>
          <a:p>
            <a:pPr lvl="0"/>
            <a:endParaRPr lang="sv-SE" sz="1300" dirty="0"/>
          </a:p>
          <a:p>
            <a:pPr lvl="0"/>
            <a:r>
              <a:rPr lang="en-GB" sz="1300" dirty="0"/>
              <a:t>Wholesale and retail: population instead of turnover or amount of sold products. This since data on turnover number was not available exclusively for wholesale and retail related to the selling of food product but for all types of products. As it should be a correlation between the food waste amounts produced from the sector and the population is was decided to use population as a normalisation factor, which also is public available and updated on a regular basis by Eurostat.</a:t>
            </a:r>
          </a:p>
          <a:p>
            <a:pPr lvl="0"/>
            <a:endParaRPr lang="sv-SE" sz="1300" dirty="0"/>
          </a:p>
          <a:p>
            <a:pPr lvl="0"/>
            <a:r>
              <a:rPr lang="en-GB" sz="1300" dirty="0"/>
              <a:t>Food service: turnover instead of amounts of food served. This as no public information about food amounts produced from the sector was found in the project. Based on discussions in the project, there should be a correlation between the food waste amounts and the turnover number taking into account the different price levels between EU countries. </a:t>
            </a:r>
            <a:endParaRPr lang="sv-SE" sz="1300" dirty="0"/>
          </a:p>
          <a:p>
            <a:endParaRPr lang="sv-SE" dirty="0"/>
          </a:p>
        </p:txBody>
      </p:sp>
      <p:sp>
        <p:nvSpPr>
          <p:cNvPr id="4" name="Slide Number Placeholder 3"/>
          <p:cNvSpPr>
            <a:spLocks noGrp="1"/>
          </p:cNvSpPr>
          <p:nvPr>
            <p:ph type="sldNum" sz="quarter" idx="10"/>
          </p:nvPr>
        </p:nvSpPr>
        <p:spPr/>
        <p:txBody>
          <a:bodyPr/>
          <a:lstStyle/>
          <a:p>
            <a:fld id="{2CD929F2-80AD-403D-9D8B-DAEE19B68FCF}" type="slidenum">
              <a:rPr lang="sv-SE" smtClean="0"/>
              <a:t>9</a:t>
            </a:fld>
            <a:endParaRPr lang="sv-SE"/>
          </a:p>
        </p:txBody>
      </p:sp>
    </p:spTree>
    <p:extLst>
      <p:ext uri="{BB962C8B-B14F-4D97-AF65-F5344CB8AC3E}">
        <p14:creationId xmlns:p14="http://schemas.microsoft.com/office/powerpoint/2010/main" val="314817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300" b="1" dirty="0"/>
              <a:t> </a:t>
            </a:r>
            <a:endParaRPr lang="sv-SE" sz="1300" dirty="0"/>
          </a:p>
          <a:p>
            <a:pPr rtl="0" eaLnBrk="1" fontAlgn="t" latinLnBrk="0" hangingPunct="1"/>
            <a:r>
              <a:rPr lang="en-GB" sz="1200" kern="1200" dirty="0" smtClean="0">
                <a:solidFill>
                  <a:schemeClr val="tx1"/>
                </a:solidFill>
                <a:effectLst/>
                <a:latin typeface="+mn-lt"/>
                <a:ea typeface="+mn-ea"/>
                <a:cs typeface="+mn-cs"/>
              </a:rPr>
              <a:t>A key point to make is that one of the main recommendations was to increase the number of countries submitting robust data to improve the uncertainty associated with the preliminary estimate.</a:t>
            </a:r>
            <a:endParaRPr lang="en-GB" sz="1300" b="1" dirty="0" smtClean="0"/>
          </a:p>
          <a:p>
            <a:pPr rtl="0" eaLnBrk="1" fontAlgn="t" latinLnBrk="0" hangingPunct="1"/>
            <a:r>
              <a:rPr lang="en-GB" sz="1300" b="1" dirty="0" smtClean="0"/>
              <a:t>Food </a:t>
            </a:r>
            <a:r>
              <a:rPr lang="en-GB" sz="1300" b="1" dirty="0"/>
              <a:t>waste (million tonnes) with 95% confidence intervals</a:t>
            </a:r>
            <a:endParaRPr lang="sv-SE" sz="1300" dirty="0"/>
          </a:p>
          <a:p>
            <a:pPr rtl="0" eaLnBrk="1" fontAlgn="t" latinLnBrk="0" hangingPunct="1"/>
            <a:r>
              <a:rPr lang="en-GB" sz="1300" b="1" dirty="0"/>
              <a:t>Food waste (kg per person) with 95% CI</a:t>
            </a:r>
            <a:endParaRPr lang="sv-SE" sz="1300" dirty="0"/>
          </a:p>
          <a:p>
            <a:pPr rtl="0" eaLnBrk="1" fontAlgn="t" latinLnBrk="0" hangingPunct="1"/>
            <a:r>
              <a:rPr lang="en-GB" sz="1300" b="1" dirty="0"/>
              <a:t>Production</a:t>
            </a:r>
            <a:endParaRPr lang="sv-SE" sz="1300" dirty="0"/>
          </a:p>
          <a:p>
            <a:pPr rtl="0" eaLnBrk="1" fontAlgn="t" latinLnBrk="0" hangingPunct="1"/>
            <a:r>
              <a:rPr lang="en-GB" sz="1300" dirty="0"/>
              <a:t>25.7 ± 13.8</a:t>
            </a:r>
            <a:endParaRPr lang="sv-SE" sz="1300" dirty="0"/>
          </a:p>
          <a:p>
            <a:pPr rtl="0" eaLnBrk="1" fontAlgn="t" latinLnBrk="0" hangingPunct="1"/>
            <a:r>
              <a:rPr lang="en-GB" sz="1300" dirty="0"/>
              <a:t> 51 ± 27</a:t>
            </a:r>
            <a:endParaRPr lang="sv-SE" sz="1300" dirty="0"/>
          </a:p>
          <a:p>
            <a:pPr rtl="0" eaLnBrk="1" fontAlgn="t" latinLnBrk="0" hangingPunct="1"/>
            <a:r>
              <a:rPr lang="en-GB" sz="1300" b="1" dirty="0"/>
              <a:t>Processing</a:t>
            </a:r>
            <a:endParaRPr lang="sv-SE" sz="1300" dirty="0"/>
          </a:p>
          <a:p>
            <a:pPr rtl="0" eaLnBrk="1" fontAlgn="t" latinLnBrk="0" hangingPunct="1"/>
            <a:r>
              <a:rPr lang="en-GB" sz="1300" dirty="0"/>
              <a:t>9.2 ± 2.1</a:t>
            </a:r>
            <a:endParaRPr lang="sv-SE" sz="1300" dirty="0"/>
          </a:p>
          <a:p>
            <a:pPr rtl="0" eaLnBrk="1" fontAlgn="t" latinLnBrk="0" hangingPunct="1"/>
            <a:r>
              <a:rPr lang="en-GB" sz="1300" dirty="0"/>
              <a:t> 18 ± 4</a:t>
            </a:r>
            <a:endParaRPr lang="sv-SE" sz="1300" dirty="0"/>
          </a:p>
          <a:p>
            <a:pPr rtl="0" eaLnBrk="1" fontAlgn="t" latinLnBrk="0" hangingPunct="1"/>
            <a:r>
              <a:rPr lang="en-GB" sz="1300" b="1" dirty="0"/>
              <a:t>Wholesale and retail</a:t>
            </a:r>
            <a:endParaRPr lang="sv-SE" sz="1300" dirty="0"/>
          </a:p>
          <a:p>
            <a:pPr rtl="0" eaLnBrk="1" fontAlgn="t" latinLnBrk="0" hangingPunct="1"/>
            <a:r>
              <a:rPr lang="en-GB" sz="1300" dirty="0"/>
              <a:t>2.9 ± 0.4</a:t>
            </a:r>
            <a:endParaRPr lang="sv-SE" sz="1300" dirty="0"/>
          </a:p>
          <a:p>
            <a:pPr rtl="0" eaLnBrk="1" fontAlgn="t" latinLnBrk="0" hangingPunct="1"/>
            <a:r>
              <a:rPr lang="en-GB" sz="1300" dirty="0"/>
              <a:t> 6 ± 1</a:t>
            </a:r>
            <a:endParaRPr lang="sv-SE" sz="1300" dirty="0"/>
          </a:p>
          <a:p>
            <a:pPr rtl="0" eaLnBrk="1" fontAlgn="t" latinLnBrk="0" hangingPunct="1"/>
            <a:r>
              <a:rPr lang="en-GB" sz="1300" b="1" dirty="0"/>
              <a:t>Food service</a:t>
            </a:r>
            <a:endParaRPr lang="sv-SE" sz="1300" dirty="0"/>
          </a:p>
          <a:p>
            <a:pPr rtl="0" eaLnBrk="1" fontAlgn="t" latinLnBrk="0" hangingPunct="1"/>
            <a:r>
              <a:rPr lang="en-GB" sz="1300" dirty="0"/>
              <a:t>10.7 ± 3.4</a:t>
            </a:r>
            <a:endParaRPr lang="sv-SE" sz="1300" dirty="0"/>
          </a:p>
          <a:p>
            <a:pPr rtl="0" eaLnBrk="1" fontAlgn="t" latinLnBrk="0" hangingPunct="1"/>
            <a:r>
              <a:rPr lang="en-GB" sz="1300" dirty="0"/>
              <a:t> 21 ± 7</a:t>
            </a:r>
            <a:endParaRPr lang="sv-SE" sz="1300" dirty="0"/>
          </a:p>
          <a:p>
            <a:pPr rtl="0" eaLnBrk="1" fontAlgn="t" latinLnBrk="0" hangingPunct="1"/>
            <a:r>
              <a:rPr lang="en-GB" sz="1300" b="1" dirty="0"/>
              <a:t>Households</a:t>
            </a:r>
            <a:endParaRPr lang="sv-SE" sz="1300" dirty="0"/>
          </a:p>
          <a:p>
            <a:pPr rtl="0" eaLnBrk="1" fontAlgn="t" latinLnBrk="0" hangingPunct="1"/>
            <a:r>
              <a:rPr lang="en-GB" sz="1300" dirty="0"/>
              <a:t>49.6 ± 8.0</a:t>
            </a:r>
            <a:endParaRPr lang="sv-SE" sz="1300" dirty="0"/>
          </a:p>
          <a:p>
            <a:pPr rtl="0" eaLnBrk="1" fontAlgn="t" latinLnBrk="0" hangingPunct="1"/>
            <a:r>
              <a:rPr lang="en-GB" sz="1300" dirty="0"/>
              <a:t> 98 ± 16</a:t>
            </a:r>
            <a:endParaRPr lang="sv-SE" sz="1300" dirty="0"/>
          </a:p>
          <a:p>
            <a:pPr rtl="0" eaLnBrk="1" fontAlgn="t" latinLnBrk="0" hangingPunct="1"/>
            <a:r>
              <a:rPr lang="en-GB" sz="1300" b="1" dirty="0"/>
              <a:t>Total food waste</a:t>
            </a:r>
            <a:endParaRPr lang="sv-SE" sz="1300" dirty="0"/>
          </a:p>
          <a:p>
            <a:pPr rtl="0" eaLnBrk="1" fontAlgn="t" latinLnBrk="0" hangingPunct="1"/>
            <a:r>
              <a:rPr lang="en-GB" sz="1300" dirty="0"/>
              <a:t>98.1 ± 16.4</a:t>
            </a:r>
            <a:endParaRPr lang="sv-SE" sz="1300" dirty="0"/>
          </a:p>
          <a:p>
            <a:pPr rtl="0" eaLnBrk="1" fontAlgn="t" latinLnBrk="0" hangingPunct="1"/>
            <a:r>
              <a:rPr lang="en-GB" sz="1300" dirty="0"/>
              <a:t> 194 ± 32</a:t>
            </a:r>
            <a:endParaRPr lang="sv-SE" sz="1300" dirty="0"/>
          </a:p>
          <a:p>
            <a:endParaRPr lang="sv-SE" dirty="0"/>
          </a:p>
        </p:txBody>
      </p:sp>
      <p:sp>
        <p:nvSpPr>
          <p:cNvPr id="4" name="Slide Number Placeholder 3"/>
          <p:cNvSpPr>
            <a:spLocks noGrp="1"/>
          </p:cNvSpPr>
          <p:nvPr>
            <p:ph type="sldNum" sz="quarter" idx="10"/>
          </p:nvPr>
        </p:nvSpPr>
        <p:spPr/>
        <p:txBody>
          <a:bodyPr/>
          <a:lstStyle/>
          <a:p>
            <a:fld id="{2CD929F2-80AD-403D-9D8B-DAEE19B68FCF}" type="slidenum">
              <a:rPr lang="sv-SE" smtClean="0"/>
              <a:t>10</a:t>
            </a:fld>
            <a:endParaRPr lang="sv-SE"/>
          </a:p>
        </p:txBody>
      </p:sp>
    </p:spTree>
    <p:extLst>
      <p:ext uri="{BB962C8B-B14F-4D97-AF65-F5344CB8AC3E}">
        <p14:creationId xmlns:p14="http://schemas.microsoft.com/office/powerpoint/2010/main" val="3522260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48064" y="1124744"/>
            <a:ext cx="3744416" cy="2016224"/>
          </a:xfrm>
        </p:spPr>
        <p:txBody>
          <a:bodyPr lIns="0" tIns="0" rIns="0" bIns="0">
            <a:normAutofit/>
          </a:bodyPr>
          <a:lstStyle>
            <a:lvl1pPr algn="l">
              <a:lnSpc>
                <a:spcPts val="5600"/>
              </a:lnSpc>
              <a:defRPr sz="4200">
                <a:solidFill>
                  <a:schemeClr val="bg1"/>
                </a:solidFill>
                <a:latin typeface="Arial" pitchFamily="34" charset="0"/>
                <a:cs typeface="Arial" pitchFamily="34" charset="0"/>
              </a:defRPr>
            </a:lvl1pPr>
          </a:lstStyle>
          <a:p>
            <a:r>
              <a:rPr lang="nl-NL" dirty="0" err="1" smtClean="0"/>
              <a:t>Title</a:t>
            </a:r>
            <a:r>
              <a:rPr lang="nl-NL" dirty="0" smtClean="0"/>
              <a:t>-slide</a:t>
            </a:r>
            <a:br>
              <a:rPr lang="nl-NL" dirty="0" smtClean="0"/>
            </a:br>
            <a:r>
              <a:rPr lang="nl-NL" dirty="0" smtClean="0"/>
              <a:t>second line</a:t>
            </a:r>
            <a:br>
              <a:rPr lang="nl-NL" dirty="0" smtClean="0"/>
            </a:br>
            <a:r>
              <a:rPr lang="nl-NL" dirty="0" err="1" smtClean="0"/>
              <a:t>third</a:t>
            </a:r>
            <a:r>
              <a:rPr lang="nl-NL" dirty="0" smtClean="0"/>
              <a:t> line</a:t>
            </a:r>
            <a:endParaRPr lang="en-GB" dirty="0"/>
          </a:p>
        </p:txBody>
      </p:sp>
      <p:sp>
        <p:nvSpPr>
          <p:cNvPr id="3" name="Ondertitel 2"/>
          <p:cNvSpPr>
            <a:spLocks noGrp="1"/>
          </p:cNvSpPr>
          <p:nvPr>
            <p:ph type="subTitle" idx="1" hasCustomPrompt="1"/>
          </p:nvPr>
        </p:nvSpPr>
        <p:spPr>
          <a:xfrm>
            <a:off x="5148064" y="3861048"/>
            <a:ext cx="3737721" cy="622920"/>
          </a:xfrm>
        </p:spPr>
        <p:txBody>
          <a:bodyPr lIns="0" tIns="0" rIns="0" bIns="0">
            <a:normAutofit/>
          </a:bodyPr>
          <a:lstStyle>
            <a:lvl1pPr marL="0" indent="0" algn="l">
              <a:lnSpc>
                <a:spcPts val="3200"/>
              </a:lnSpc>
              <a:spcBef>
                <a:spcPts val="0"/>
              </a:spcBef>
              <a:buNone/>
              <a:defRPr sz="2400">
                <a:solidFill>
                  <a:srgbClr val="0095C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Author(s)</a:t>
            </a:r>
            <a:endParaRPr lang="en-GB" dirty="0"/>
          </a:p>
        </p:txBody>
      </p:sp>
      <p:sp>
        <p:nvSpPr>
          <p:cNvPr id="9" name="Tijdelijke aanduiding voor tekst 4"/>
          <p:cNvSpPr>
            <a:spLocks noGrp="1"/>
          </p:cNvSpPr>
          <p:nvPr>
            <p:ph type="body" sz="quarter" idx="18" hasCustomPrompt="1"/>
          </p:nvPr>
        </p:nvSpPr>
        <p:spPr bwMode="auto">
          <a:xfrm>
            <a:off x="5134112" y="5085184"/>
            <a:ext cx="2448272" cy="371475"/>
          </a:xfrm>
          <a:prstGeom prst="rect">
            <a:avLst/>
          </a:prstGeom>
          <a:noFill/>
          <a:ln>
            <a:noFill/>
          </a:ln>
          <a:extLst/>
        </p:spPr>
        <p:txBody>
          <a:bodyPr lIns="36000" rIns="90000">
            <a:normAutofit/>
          </a:bodyPr>
          <a:lstStyle>
            <a:lvl1pPr marL="0" indent="0">
              <a:buNone/>
              <a:defRPr sz="1600" baseline="0">
                <a:solidFill>
                  <a:schemeClr val="bg2"/>
                </a:solidFill>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Date</a:t>
            </a:r>
          </a:p>
        </p:txBody>
      </p:sp>
    </p:spTree>
    <p:extLst>
      <p:ext uri="{BB962C8B-B14F-4D97-AF65-F5344CB8AC3E}">
        <p14:creationId xmlns:p14="http://schemas.microsoft.com/office/powerpoint/2010/main" val="2901223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67544" y="1412776"/>
            <a:ext cx="8229600" cy="4292350"/>
          </a:xfrm>
        </p:spPr>
        <p:txBody>
          <a:bodyPr lIns="0" tIns="0" rIns="0" bIns="0"/>
          <a:lstStyle>
            <a:lvl1pPr marL="360000" indent="-360000">
              <a:lnSpc>
                <a:spcPts val="3600"/>
              </a:lnSpc>
              <a:spcBef>
                <a:spcPts val="0"/>
              </a:spcBef>
              <a:buClr>
                <a:srgbClr val="0BB14E"/>
              </a:buClr>
              <a:defRPr sz="2800" baseline="0">
                <a:solidFill>
                  <a:schemeClr val="tx1"/>
                </a:solidFill>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Tree>
    <p:extLst>
      <p:ext uri="{BB962C8B-B14F-4D97-AF65-F5344CB8AC3E}">
        <p14:creationId xmlns:p14="http://schemas.microsoft.com/office/powerpoint/2010/main" val="231469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1685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ED01464A-738F-4551-8ADD-6A9EE6012149}" type="datetimeFigureOut">
              <a:rPr lang="sv-SE" smtClean="0"/>
              <a:t>2015-06-03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8A502ED-C123-4553-B3B5-E0CCAFF435FA}" type="slidenum">
              <a:rPr lang="sv-SE" smtClean="0"/>
              <a:t>‹Nr.›</a:t>
            </a:fld>
            <a:endParaRPr lang="sv-SE"/>
          </a:p>
        </p:txBody>
      </p:sp>
    </p:spTree>
    <p:extLst>
      <p:ext uri="{BB962C8B-B14F-4D97-AF65-F5344CB8AC3E}">
        <p14:creationId xmlns:p14="http://schemas.microsoft.com/office/powerpoint/2010/main" val="29058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53486" y="1440906"/>
            <a:ext cx="8229600" cy="4292350"/>
          </a:xfrm>
        </p:spPr>
        <p:txBody>
          <a:bodyPr lIns="0" tIns="0" rIns="0" bIns="0"/>
          <a:lstStyle>
            <a:lvl1pPr marL="360000" indent="-360000">
              <a:lnSpc>
                <a:spcPts val="3600"/>
              </a:lnSpc>
              <a:spcBef>
                <a:spcPts val="0"/>
              </a:spcBef>
              <a:buClr>
                <a:srgbClr val="0BB14E"/>
              </a:buClr>
              <a:defRPr sz="2800" baseline="0">
                <a:solidFill>
                  <a:schemeClr val="tx1"/>
                </a:solidFill>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
        <p:nvSpPr>
          <p:cNvPr id="5"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spTree>
    <p:extLst>
      <p:ext uri="{BB962C8B-B14F-4D97-AF65-F5344CB8AC3E}">
        <p14:creationId xmlns:p14="http://schemas.microsoft.com/office/powerpoint/2010/main" val="3847151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67544" y="1412776"/>
            <a:ext cx="8229600" cy="4292350"/>
          </a:xfrm>
        </p:spPr>
        <p:txBody>
          <a:bodyPr lIns="0" tIns="0" rIns="0" bIns="0"/>
          <a:lstStyle>
            <a:lvl1pPr marL="360000" indent="-360000">
              <a:lnSpc>
                <a:spcPts val="3600"/>
              </a:lnSpc>
              <a:spcBef>
                <a:spcPts val="0"/>
              </a:spcBef>
              <a:buClr>
                <a:srgbClr val="0BB14E"/>
              </a:buClr>
              <a:defRPr sz="2800" baseline="0">
                <a:solidFill>
                  <a:schemeClr val="tx1"/>
                </a:solidFill>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
        <p:nvSpPr>
          <p:cNvPr id="5"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spTree>
    <p:extLst>
      <p:ext uri="{BB962C8B-B14F-4D97-AF65-F5344CB8AC3E}">
        <p14:creationId xmlns:p14="http://schemas.microsoft.com/office/powerpoint/2010/main" val="29895276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el en objec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53486" y="1440906"/>
            <a:ext cx="8229600" cy="4292350"/>
          </a:xfrm>
        </p:spPr>
        <p:txBody>
          <a:bodyPr lIns="0" tIns="0" rIns="0" bIns="0"/>
          <a:lstStyle>
            <a:lvl1pPr marL="360000" indent="-360000">
              <a:lnSpc>
                <a:spcPts val="3600"/>
              </a:lnSpc>
              <a:spcBef>
                <a:spcPts val="0"/>
              </a:spcBef>
              <a:buClr>
                <a:srgbClr val="0BB14E"/>
              </a:buClr>
              <a:defRPr sz="2800" baseline="0">
                <a:solidFill>
                  <a:schemeClr val="tx1"/>
                </a:solidFill>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
        <p:nvSpPr>
          <p:cNvPr id="5"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spTree>
    <p:extLst>
      <p:ext uri="{BB962C8B-B14F-4D97-AF65-F5344CB8AC3E}">
        <p14:creationId xmlns:p14="http://schemas.microsoft.com/office/powerpoint/2010/main" val="2008536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15D5-38A2-4E1D-A0F7-A53DC63F6AE6}" type="datetimeFigureOut">
              <a:rPr lang="en-GB" smtClean="0"/>
              <a:t>03/06/2015</a:t>
            </a:fld>
            <a:endParaRPr lang="en-GB"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CEF30-8EB7-4935-BEFE-2FF986846F07}" type="slidenum">
              <a:rPr lang="en-GB" smtClean="0"/>
              <a:t>‹Nr.›</a:t>
            </a:fld>
            <a:endParaRPr lang="en-GB" dirty="0"/>
          </a:p>
        </p:txBody>
      </p:sp>
    </p:spTree>
    <p:extLst>
      <p:ext uri="{BB962C8B-B14F-4D97-AF65-F5344CB8AC3E}">
        <p14:creationId xmlns:p14="http://schemas.microsoft.com/office/powerpoint/2010/main" val="3845919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9" r:id="rId3"/>
    <p:sldLayoutId id="2147483661" r:id="rId4"/>
    <p:sldLayoutId id="2147483662" r:id="rId5"/>
    <p:sldLayoutId id="2147483663" r:id="rId6"/>
    <p:sldLayoutId id="2147483664"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13" Type="http://schemas.microsoft.com/office/2007/relationships/hdphoto" Target="../media/hdphoto3.wdp"/><Relationship Id="rId3" Type="http://schemas.microsoft.com/office/2007/relationships/hdphoto" Target="../media/hdphoto1.wdp"/><Relationship Id="rId7" Type="http://schemas.openxmlformats.org/officeDocument/2006/relationships/diagramQuickStyle" Target="../diagrams/quickStyle2.xml"/><Relationship Id="rId12"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microsoft.com/office/2007/relationships/hdphoto" Target="../media/hdphoto2.wdp"/><Relationship Id="rId5" Type="http://schemas.openxmlformats.org/officeDocument/2006/relationships/diagramData" Target="../diagrams/data2.xml"/><Relationship Id="rId10" Type="http://schemas.openxmlformats.org/officeDocument/2006/relationships/image" Target="../media/image19.jpeg"/><Relationship Id="rId4" Type="http://schemas.openxmlformats.org/officeDocument/2006/relationships/image" Target="../media/image18.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Layout" Target="../diagrams/layout3.xml"/><Relationship Id="rId7" Type="http://schemas.openxmlformats.org/officeDocument/2006/relationships/chart" Target="../charts/char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Tostivint@bio.deloitte.fr" TargetMode="External"/><Relationship Id="rId2" Type="http://schemas.openxmlformats.org/officeDocument/2006/relationships/hyperlink" Target="mailto:Silvia.scherhaufer@boku.ac.at"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p:cNvSpPr>
            <a:spLocks noGrp="1"/>
          </p:cNvSpPr>
          <p:nvPr>
            <p:ph type="ctrTitle"/>
          </p:nvPr>
        </p:nvSpPr>
        <p:spPr>
          <a:xfrm>
            <a:off x="5148064" y="476672"/>
            <a:ext cx="3744416" cy="2304256"/>
          </a:xfrm>
        </p:spPr>
        <p:txBody>
          <a:bodyPr>
            <a:noAutofit/>
          </a:bodyPr>
          <a:lstStyle/>
          <a:p>
            <a:r>
              <a:rPr lang="en-GB" sz="2800" dirty="0" smtClean="0"/>
              <a:t/>
            </a:r>
            <a:br>
              <a:rPr lang="en-GB" sz="2800" dirty="0" smtClean="0"/>
            </a:br>
            <a:r>
              <a:rPr lang="en-GB" sz="1400" b="1" dirty="0" smtClean="0"/>
              <a:t>FUSIONS WP1:</a:t>
            </a:r>
            <a:r>
              <a:rPr lang="en-GB" sz="2800" dirty="0" smtClean="0"/>
              <a:t/>
            </a:r>
            <a:br>
              <a:rPr lang="en-GB" sz="2800" dirty="0" smtClean="0"/>
            </a:br>
            <a:r>
              <a:rPr lang="en-GB" sz="2800" dirty="0" smtClean="0"/>
              <a:t>Quantification and Impacts</a:t>
            </a:r>
            <a:endParaRPr lang="en-GB" sz="2800" dirty="0"/>
          </a:p>
        </p:txBody>
      </p:sp>
      <p:sp>
        <p:nvSpPr>
          <p:cNvPr id="27" name="Ondertitel 26"/>
          <p:cNvSpPr>
            <a:spLocks noGrp="1"/>
          </p:cNvSpPr>
          <p:nvPr>
            <p:ph type="subTitle" idx="1"/>
          </p:nvPr>
        </p:nvSpPr>
        <p:spPr>
          <a:xfrm>
            <a:off x="5148064" y="3861048"/>
            <a:ext cx="3737721" cy="1440160"/>
          </a:xfrm>
        </p:spPr>
        <p:txBody>
          <a:bodyPr>
            <a:normAutofit/>
          </a:bodyPr>
          <a:lstStyle/>
          <a:p>
            <a:r>
              <a:rPr lang="en-GB" dirty="0" smtClean="0"/>
              <a:t> Silvia </a:t>
            </a:r>
            <a:r>
              <a:rPr lang="en-GB" dirty="0" err="1" smtClean="0"/>
              <a:t>Scherhaufer</a:t>
            </a:r>
            <a:r>
              <a:rPr lang="en-GB" dirty="0" smtClean="0"/>
              <a:t>, </a:t>
            </a:r>
            <a:r>
              <a:rPr lang="en-GB" dirty="0" err="1" smtClean="0"/>
              <a:t>BOKU</a:t>
            </a:r>
            <a:endParaRPr lang="en-GB" dirty="0" smtClean="0"/>
          </a:p>
          <a:p>
            <a:r>
              <a:rPr lang="en-GB" dirty="0"/>
              <a:t> </a:t>
            </a:r>
            <a:r>
              <a:rPr lang="en-GB" dirty="0" smtClean="0"/>
              <a:t>Clément </a:t>
            </a:r>
            <a:r>
              <a:rPr lang="en-GB" dirty="0" err="1" smtClean="0"/>
              <a:t>Tostivint</a:t>
            </a:r>
            <a:r>
              <a:rPr lang="en-GB" dirty="0" smtClean="0"/>
              <a:t>, BIO </a:t>
            </a:r>
          </a:p>
        </p:txBody>
      </p:sp>
      <p:sp>
        <p:nvSpPr>
          <p:cNvPr id="28" name="Tijdelijke aanduiding voor tekst 27"/>
          <p:cNvSpPr>
            <a:spLocks noGrp="1"/>
          </p:cNvSpPr>
          <p:nvPr>
            <p:ph type="body" sz="quarter" idx="18"/>
          </p:nvPr>
        </p:nvSpPr>
        <p:spPr>
          <a:xfrm>
            <a:off x="5134112" y="5085184"/>
            <a:ext cx="3326320" cy="792088"/>
          </a:xfrm>
        </p:spPr>
        <p:txBody>
          <a:bodyPr>
            <a:noAutofit/>
          </a:bodyPr>
          <a:lstStyle/>
          <a:p>
            <a:r>
              <a:rPr lang="en-GB" sz="1400" dirty="0" smtClean="0"/>
              <a:t> Budapest June 3, 2015</a:t>
            </a:r>
            <a:endParaRPr lang="en-GB" sz="1400" dirty="0"/>
          </a:p>
        </p:txBody>
      </p:sp>
    </p:spTree>
    <p:extLst>
      <p:ext uri="{BB962C8B-B14F-4D97-AF65-F5344CB8AC3E}">
        <p14:creationId xmlns:p14="http://schemas.microsoft.com/office/powerpoint/2010/main" val="147182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lstStyle/>
          <a:p>
            <a:endParaRPr lang="en-GB"/>
          </a:p>
        </p:txBody>
      </p:sp>
      <p:sp>
        <p:nvSpPr>
          <p:cNvPr id="2" name="Title 1"/>
          <p:cNvSpPr>
            <a:spLocks noGrp="1"/>
          </p:cNvSpPr>
          <p:nvPr>
            <p:ph type="title"/>
          </p:nvPr>
        </p:nvSpPr>
        <p:spPr/>
        <p:txBody>
          <a:bodyPr/>
          <a:lstStyle/>
          <a:p>
            <a:r>
              <a:rPr lang="sv-SE" dirty="0" err="1" smtClean="0"/>
              <a:t>What</a:t>
            </a:r>
            <a:r>
              <a:rPr lang="sv-SE" dirty="0" smtClean="0"/>
              <a:t> </a:t>
            </a:r>
            <a:r>
              <a:rPr lang="sv-SE" dirty="0" err="1" smtClean="0"/>
              <a:t>did</a:t>
            </a:r>
            <a:r>
              <a:rPr lang="sv-SE" dirty="0" smtClean="0"/>
              <a:t> </a:t>
            </a:r>
            <a:r>
              <a:rPr lang="sv-SE" dirty="0" err="1" smtClean="0"/>
              <a:t>we</a:t>
            </a:r>
            <a:r>
              <a:rPr lang="sv-SE" dirty="0" smtClean="0"/>
              <a:t> get…</a:t>
            </a:r>
            <a:endParaRPr lang="sv-SE"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340768"/>
            <a:ext cx="5184576" cy="4320480"/>
          </a:xfrm>
          <a:prstGeom prst="rect">
            <a:avLst/>
          </a:prstGeom>
          <a:noFill/>
        </p:spPr>
      </p:pic>
    </p:spTree>
    <p:extLst>
      <p:ext uri="{BB962C8B-B14F-4D97-AF65-F5344CB8AC3E}">
        <p14:creationId xmlns:p14="http://schemas.microsoft.com/office/powerpoint/2010/main" val="430152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AT" dirty="0" err="1">
                <a:sym typeface="Wingdings" panose="05000000000000000000" pitchFamily="2" charset="2"/>
              </a:rPr>
              <a:t>D</a:t>
            </a:r>
            <a:r>
              <a:rPr lang="de-AT" dirty="0" err="1" smtClean="0">
                <a:sym typeface="Wingdings" panose="05000000000000000000" pitchFamily="2" charset="2"/>
              </a:rPr>
              <a:t>ifferences</a:t>
            </a:r>
            <a:r>
              <a:rPr lang="de-AT" dirty="0" smtClean="0">
                <a:sym typeface="Wingdings" panose="05000000000000000000" pitchFamily="2" charset="2"/>
              </a:rPr>
              <a:t> </a:t>
            </a:r>
            <a:r>
              <a:rPr lang="de-AT" dirty="0">
                <a:sym typeface="Wingdings" panose="05000000000000000000" pitchFamily="2" charset="2"/>
              </a:rPr>
              <a:t>in </a:t>
            </a:r>
            <a:r>
              <a:rPr lang="de-AT" dirty="0" err="1">
                <a:sym typeface="Wingdings" panose="05000000000000000000" pitchFamily="2" charset="2"/>
              </a:rPr>
              <a:t>the</a:t>
            </a:r>
            <a:r>
              <a:rPr lang="de-AT" dirty="0">
                <a:sym typeface="Wingdings" panose="05000000000000000000" pitchFamily="2" charset="2"/>
              </a:rPr>
              <a:t> </a:t>
            </a:r>
            <a:r>
              <a:rPr lang="de-AT" dirty="0" err="1" smtClean="0">
                <a:sym typeface="Wingdings" panose="05000000000000000000" pitchFamily="2" charset="2"/>
              </a:rPr>
              <a:t>definition</a:t>
            </a:r>
            <a:r>
              <a:rPr lang="de-AT" dirty="0" smtClean="0">
                <a:sym typeface="Wingdings" panose="05000000000000000000" pitchFamily="2" charset="2"/>
              </a:rPr>
              <a:t> </a:t>
            </a:r>
            <a:r>
              <a:rPr lang="de-AT" dirty="0" err="1">
                <a:sym typeface="Wingdings" panose="05000000000000000000" pitchFamily="2" charset="2"/>
              </a:rPr>
              <a:t>of</a:t>
            </a:r>
            <a:r>
              <a:rPr lang="de-AT" dirty="0">
                <a:sym typeface="Wingdings" panose="05000000000000000000" pitchFamily="2" charset="2"/>
              </a:rPr>
              <a:t> </a:t>
            </a:r>
            <a:r>
              <a:rPr lang="de-AT" dirty="0" err="1">
                <a:sym typeface="Wingdings" panose="05000000000000000000" pitchFamily="2" charset="2"/>
              </a:rPr>
              <a:t>food</a:t>
            </a:r>
            <a:r>
              <a:rPr lang="de-AT" dirty="0">
                <a:sym typeface="Wingdings" panose="05000000000000000000" pitchFamily="2" charset="2"/>
              </a:rPr>
              <a:t> </a:t>
            </a:r>
            <a:r>
              <a:rPr lang="de-AT" dirty="0" err="1">
                <a:sym typeface="Wingdings" panose="05000000000000000000" pitchFamily="2" charset="2"/>
              </a:rPr>
              <a:t>waste</a:t>
            </a:r>
            <a:r>
              <a:rPr lang="de-AT" dirty="0">
                <a:sym typeface="Wingdings" panose="05000000000000000000" pitchFamily="2" charset="2"/>
              </a:rPr>
              <a:t> </a:t>
            </a:r>
          </a:p>
          <a:p>
            <a:pPr lvl="1"/>
            <a:r>
              <a:rPr lang="de-AT" dirty="0" err="1" smtClean="0">
                <a:sym typeface="Wingdings" panose="05000000000000000000" pitchFamily="2" charset="2"/>
              </a:rPr>
              <a:t>consideration</a:t>
            </a:r>
            <a:r>
              <a:rPr lang="de-AT" dirty="0" smtClean="0">
                <a:sym typeface="Wingdings" panose="05000000000000000000" pitchFamily="2" charset="2"/>
              </a:rPr>
              <a:t> </a:t>
            </a:r>
            <a:r>
              <a:rPr lang="de-AT" dirty="0" err="1" smtClean="0">
                <a:sym typeface="Wingdings" panose="05000000000000000000" pitchFamily="2" charset="2"/>
              </a:rPr>
              <a:t>of</a:t>
            </a:r>
            <a:r>
              <a:rPr lang="de-AT" dirty="0" smtClean="0">
                <a:sym typeface="Wingdings" panose="05000000000000000000" pitchFamily="2" charset="2"/>
              </a:rPr>
              <a:t> </a:t>
            </a:r>
            <a:r>
              <a:rPr lang="de-AT" dirty="0" err="1" smtClean="0">
                <a:sym typeface="Wingdings" panose="05000000000000000000" pitchFamily="2" charset="2"/>
              </a:rPr>
              <a:t>by-products</a:t>
            </a:r>
            <a:r>
              <a:rPr lang="de-AT" dirty="0" smtClean="0">
                <a:sym typeface="Wingdings" panose="05000000000000000000" pitchFamily="2" charset="2"/>
              </a:rPr>
              <a:t> </a:t>
            </a:r>
            <a:r>
              <a:rPr lang="de-AT" dirty="0" err="1" smtClean="0">
                <a:sym typeface="Wingdings" panose="05000000000000000000" pitchFamily="2" charset="2"/>
              </a:rPr>
              <a:t>and</a:t>
            </a:r>
            <a:r>
              <a:rPr lang="de-AT" dirty="0" smtClean="0">
                <a:sym typeface="Wingdings" panose="05000000000000000000" pitchFamily="2" charset="2"/>
              </a:rPr>
              <a:t> </a:t>
            </a:r>
            <a:r>
              <a:rPr lang="de-AT" dirty="0" err="1" smtClean="0">
                <a:sym typeface="Wingdings" panose="05000000000000000000" pitchFamily="2" charset="2"/>
              </a:rPr>
              <a:t>animal</a:t>
            </a:r>
            <a:r>
              <a:rPr lang="de-AT" dirty="0" smtClean="0">
                <a:sym typeface="Wingdings" panose="05000000000000000000" pitchFamily="2" charset="2"/>
              </a:rPr>
              <a:t> </a:t>
            </a:r>
            <a:r>
              <a:rPr lang="de-AT" dirty="0" err="1" smtClean="0">
                <a:sym typeface="Wingdings" panose="05000000000000000000" pitchFamily="2" charset="2"/>
              </a:rPr>
              <a:t>feed</a:t>
            </a:r>
            <a:r>
              <a:rPr lang="de-AT" dirty="0" smtClean="0">
                <a:sym typeface="Wingdings" panose="05000000000000000000" pitchFamily="2" charset="2"/>
              </a:rPr>
              <a:t> in </a:t>
            </a:r>
            <a:r>
              <a:rPr lang="de-AT" dirty="0" err="1" smtClean="0">
                <a:sym typeface="Wingdings" panose="05000000000000000000" pitchFamily="2" charset="2"/>
              </a:rPr>
              <a:t>data</a:t>
            </a:r>
            <a:r>
              <a:rPr lang="de-AT" dirty="0" smtClean="0">
                <a:sym typeface="Wingdings" panose="05000000000000000000" pitchFamily="2" charset="2"/>
              </a:rPr>
              <a:t> </a:t>
            </a:r>
            <a:r>
              <a:rPr lang="de-AT" dirty="0" err="1" smtClean="0">
                <a:sym typeface="Wingdings" panose="05000000000000000000" pitchFamily="2" charset="2"/>
              </a:rPr>
              <a:t>especially</a:t>
            </a:r>
            <a:r>
              <a:rPr lang="de-AT" dirty="0" smtClean="0">
                <a:sym typeface="Wingdings" panose="05000000000000000000" pitchFamily="2" charset="2"/>
              </a:rPr>
              <a:t> </a:t>
            </a:r>
            <a:r>
              <a:rPr lang="de-AT" dirty="0" err="1" smtClean="0">
                <a:sym typeface="Wingdings" panose="05000000000000000000" pitchFamily="2" charset="2"/>
              </a:rPr>
              <a:t>within</a:t>
            </a:r>
            <a:r>
              <a:rPr lang="de-AT" dirty="0" smtClean="0">
                <a:sym typeface="Wingdings" panose="05000000000000000000" pitchFamily="2" charset="2"/>
              </a:rPr>
              <a:t> </a:t>
            </a:r>
            <a:r>
              <a:rPr lang="de-AT" dirty="0" err="1" smtClean="0">
                <a:sym typeface="Wingdings" panose="05000000000000000000" pitchFamily="2" charset="2"/>
              </a:rPr>
              <a:t>production</a:t>
            </a:r>
            <a:r>
              <a:rPr lang="de-AT" dirty="0" smtClean="0">
                <a:sym typeface="Wingdings" panose="05000000000000000000" pitchFamily="2" charset="2"/>
              </a:rPr>
              <a:t> </a:t>
            </a:r>
            <a:r>
              <a:rPr lang="de-AT" dirty="0" err="1" smtClean="0">
                <a:sym typeface="Wingdings" panose="05000000000000000000" pitchFamily="2" charset="2"/>
              </a:rPr>
              <a:t>and</a:t>
            </a:r>
            <a:r>
              <a:rPr lang="de-AT" dirty="0" smtClean="0">
                <a:sym typeface="Wingdings" panose="05000000000000000000" pitchFamily="2" charset="2"/>
              </a:rPr>
              <a:t> </a:t>
            </a:r>
            <a:r>
              <a:rPr lang="de-AT" dirty="0" err="1" smtClean="0">
                <a:sym typeface="Wingdings" panose="05000000000000000000" pitchFamily="2" charset="2"/>
              </a:rPr>
              <a:t>processing</a:t>
            </a:r>
            <a:r>
              <a:rPr lang="de-AT" dirty="0" smtClean="0">
                <a:sym typeface="Wingdings" panose="05000000000000000000" pitchFamily="2" charset="2"/>
              </a:rPr>
              <a:t> </a:t>
            </a:r>
            <a:r>
              <a:rPr lang="de-AT" dirty="0" err="1" smtClean="0">
                <a:sym typeface="Wingdings" panose="05000000000000000000" pitchFamily="2" charset="2"/>
              </a:rPr>
              <a:t>sector</a:t>
            </a:r>
            <a:endParaRPr lang="de-AT" dirty="0">
              <a:sym typeface="Wingdings" panose="05000000000000000000" pitchFamily="2" charset="2"/>
            </a:endParaRPr>
          </a:p>
          <a:p>
            <a:pPr lvl="1"/>
            <a:r>
              <a:rPr lang="de-AT" dirty="0" smtClean="0">
                <a:sym typeface="Wingdings" panose="05000000000000000000" pitchFamily="2" charset="2"/>
              </a:rPr>
              <a:t>This </a:t>
            </a:r>
            <a:r>
              <a:rPr lang="de-AT" dirty="0" err="1" smtClean="0">
                <a:sym typeface="Wingdings" panose="05000000000000000000" pitchFamily="2" charset="2"/>
              </a:rPr>
              <a:t>can</a:t>
            </a:r>
            <a:r>
              <a:rPr lang="de-AT" dirty="0" smtClean="0">
                <a:sym typeface="Wingdings" panose="05000000000000000000" pitchFamily="2" charset="2"/>
              </a:rPr>
              <a:t> also </a:t>
            </a:r>
            <a:r>
              <a:rPr lang="de-AT" dirty="0" err="1" smtClean="0">
                <a:sym typeface="Wingdings" panose="05000000000000000000" pitchFamily="2" charset="2"/>
              </a:rPr>
              <a:t>change</a:t>
            </a:r>
            <a:r>
              <a:rPr lang="de-AT" dirty="0" smtClean="0">
                <a:sym typeface="Wingdings" panose="05000000000000000000" pitchFamily="2" charset="2"/>
              </a:rPr>
              <a:t> due </a:t>
            </a:r>
            <a:r>
              <a:rPr lang="de-AT" dirty="0" err="1" smtClean="0">
                <a:sym typeface="Wingdings" panose="05000000000000000000" pitchFamily="2" charset="2"/>
              </a:rPr>
              <a:t>to</a:t>
            </a:r>
            <a:r>
              <a:rPr lang="de-AT" dirty="0" smtClean="0">
                <a:sym typeface="Wingdings" panose="05000000000000000000" pitchFamily="2" charset="2"/>
              </a:rPr>
              <a:t> </a:t>
            </a:r>
            <a:r>
              <a:rPr lang="de-AT" dirty="0" err="1" smtClean="0">
                <a:sym typeface="Wingdings" panose="05000000000000000000" pitchFamily="2" charset="2"/>
              </a:rPr>
              <a:t>market</a:t>
            </a:r>
            <a:r>
              <a:rPr lang="de-AT" dirty="0" smtClean="0">
                <a:sym typeface="Wingdings" panose="05000000000000000000" pitchFamily="2" charset="2"/>
              </a:rPr>
              <a:t> </a:t>
            </a:r>
            <a:r>
              <a:rPr lang="de-AT" dirty="0" err="1" smtClean="0">
                <a:sym typeface="Wingdings" panose="05000000000000000000" pitchFamily="2" charset="2"/>
              </a:rPr>
              <a:t>conditions</a:t>
            </a:r>
            <a:endParaRPr lang="de-AT" dirty="0" smtClean="0">
              <a:sym typeface="Wingdings" panose="05000000000000000000" pitchFamily="2" charset="2"/>
            </a:endParaRPr>
          </a:p>
          <a:p>
            <a:r>
              <a:rPr lang="de-AT" dirty="0" err="1" smtClean="0">
                <a:sym typeface="Wingdings" panose="05000000000000000000" pitchFamily="2" charset="2"/>
              </a:rPr>
              <a:t>Differences</a:t>
            </a:r>
            <a:r>
              <a:rPr lang="de-AT" dirty="0" smtClean="0">
                <a:sym typeface="Wingdings" panose="05000000000000000000" pitchFamily="2" charset="2"/>
              </a:rPr>
              <a:t> </a:t>
            </a:r>
            <a:r>
              <a:rPr lang="de-AT" dirty="0" err="1" smtClean="0">
                <a:sym typeface="Wingdings" panose="05000000000000000000" pitchFamily="2" charset="2"/>
              </a:rPr>
              <a:t>of</a:t>
            </a:r>
            <a:r>
              <a:rPr lang="de-AT" dirty="0" smtClean="0">
                <a:sym typeface="Wingdings" panose="05000000000000000000" pitchFamily="2" charset="2"/>
              </a:rPr>
              <a:t> countries </a:t>
            </a:r>
            <a:r>
              <a:rPr lang="de-AT" dirty="0" err="1" smtClean="0">
                <a:sym typeface="Wingdings" panose="05000000000000000000" pitchFamily="2" charset="2"/>
              </a:rPr>
              <a:t>with</a:t>
            </a:r>
            <a:r>
              <a:rPr lang="de-AT" dirty="0" smtClean="0">
                <a:sym typeface="Wingdings" panose="05000000000000000000" pitchFamily="2" charset="2"/>
              </a:rPr>
              <a:t> high </a:t>
            </a:r>
            <a:r>
              <a:rPr lang="de-AT" dirty="0" err="1" smtClean="0">
                <a:sym typeface="Wingdings" panose="05000000000000000000" pitchFamily="2" charset="2"/>
              </a:rPr>
              <a:t>and</a:t>
            </a:r>
            <a:r>
              <a:rPr lang="de-AT" dirty="0" smtClean="0">
                <a:sym typeface="Wingdings" panose="05000000000000000000" pitchFamily="2" charset="2"/>
              </a:rPr>
              <a:t> </a:t>
            </a:r>
            <a:r>
              <a:rPr lang="de-AT" dirty="0" err="1" smtClean="0">
                <a:sym typeface="Wingdings" panose="05000000000000000000" pitchFamily="2" charset="2"/>
              </a:rPr>
              <a:t>low</a:t>
            </a:r>
            <a:r>
              <a:rPr lang="de-AT" dirty="0" smtClean="0">
                <a:sym typeface="Wingdings" panose="05000000000000000000" pitchFamily="2" charset="2"/>
              </a:rPr>
              <a:t> GDP</a:t>
            </a:r>
          </a:p>
          <a:p>
            <a:pPr lvl="1"/>
            <a:r>
              <a:rPr lang="de-AT" dirty="0" smtClean="0">
                <a:sym typeface="Wingdings" panose="05000000000000000000" pitchFamily="2" charset="2"/>
              </a:rPr>
              <a:t>Countries </a:t>
            </a:r>
            <a:r>
              <a:rPr lang="de-AT" dirty="0" err="1" smtClean="0">
                <a:sym typeface="Wingdings" panose="05000000000000000000" pitchFamily="2" charset="2"/>
              </a:rPr>
              <a:t>with</a:t>
            </a:r>
            <a:r>
              <a:rPr lang="de-AT" dirty="0" smtClean="0">
                <a:sym typeface="Wingdings" panose="05000000000000000000" pitchFamily="2" charset="2"/>
              </a:rPr>
              <a:t> robust </a:t>
            </a:r>
            <a:r>
              <a:rPr lang="de-AT" dirty="0" err="1" smtClean="0">
                <a:sym typeface="Wingdings" panose="05000000000000000000" pitchFamily="2" charset="2"/>
              </a:rPr>
              <a:t>data</a:t>
            </a:r>
            <a:r>
              <a:rPr lang="de-AT" dirty="0" smtClean="0">
                <a:sym typeface="Wingdings" panose="05000000000000000000" pitchFamily="2" charset="2"/>
              </a:rPr>
              <a:t> </a:t>
            </a:r>
            <a:r>
              <a:rPr lang="de-AT" dirty="0" err="1" smtClean="0">
                <a:sym typeface="Wingdings" panose="05000000000000000000" pitchFamily="2" charset="2"/>
              </a:rPr>
              <a:t>were</a:t>
            </a:r>
            <a:r>
              <a:rPr lang="de-AT" dirty="0" smtClean="0">
                <a:sym typeface="Wingdings" panose="05000000000000000000" pitchFamily="2" charset="2"/>
              </a:rPr>
              <a:t> </a:t>
            </a:r>
            <a:r>
              <a:rPr lang="de-AT" dirty="0" err="1" smtClean="0">
                <a:sym typeface="Wingdings" panose="05000000000000000000" pitchFamily="2" charset="2"/>
              </a:rPr>
              <a:t>largely</a:t>
            </a:r>
            <a:r>
              <a:rPr lang="de-AT" dirty="0" smtClean="0">
                <a:sym typeface="Wingdings" panose="05000000000000000000" pitchFamily="2" charset="2"/>
              </a:rPr>
              <a:t> in </a:t>
            </a:r>
            <a:r>
              <a:rPr lang="de-AT" dirty="0" err="1" smtClean="0">
                <a:sym typeface="Wingdings" panose="05000000000000000000" pitchFamily="2" charset="2"/>
              </a:rPr>
              <a:t>the</a:t>
            </a:r>
            <a:r>
              <a:rPr lang="de-AT" dirty="0" smtClean="0">
                <a:sym typeface="Wingdings" panose="05000000000000000000" pitchFamily="2" charset="2"/>
              </a:rPr>
              <a:t> </a:t>
            </a:r>
            <a:r>
              <a:rPr lang="de-AT" dirty="0" err="1" smtClean="0">
                <a:sym typeface="Wingdings" panose="05000000000000000000" pitchFamily="2" charset="2"/>
              </a:rPr>
              <a:t>north</a:t>
            </a:r>
            <a:r>
              <a:rPr lang="de-AT" dirty="0" smtClean="0">
                <a:sym typeface="Wingdings" panose="05000000000000000000" pitchFamily="2" charset="2"/>
              </a:rPr>
              <a:t> </a:t>
            </a:r>
            <a:r>
              <a:rPr lang="de-AT" dirty="0" err="1" smtClean="0">
                <a:sym typeface="Wingdings" panose="05000000000000000000" pitchFamily="2" charset="2"/>
              </a:rPr>
              <a:t>and</a:t>
            </a:r>
            <a:r>
              <a:rPr lang="de-AT" dirty="0" smtClean="0">
                <a:sym typeface="Wingdings" panose="05000000000000000000" pitchFamily="2" charset="2"/>
              </a:rPr>
              <a:t> west </a:t>
            </a:r>
            <a:r>
              <a:rPr lang="de-AT" dirty="0" err="1" smtClean="0">
                <a:sym typeface="Wingdings" panose="05000000000000000000" pitchFamily="2" charset="2"/>
              </a:rPr>
              <a:t>of</a:t>
            </a:r>
            <a:r>
              <a:rPr lang="de-AT" dirty="0" smtClean="0">
                <a:sym typeface="Wingdings" panose="05000000000000000000" pitchFamily="2" charset="2"/>
              </a:rPr>
              <a:t> Europe</a:t>
            </a:r>
          </a:p>
          <a:p>
            <a:pPr lvl="1"/>
            <a:r>
              <a:rPr lang="de-AT" dirty="0" smtClean="0">
                <a:sym typeface="Wingdings" panose="05000000000000000000" pitchFamily="2" charset="2"/>
              </a:rPr>
              <a:t>This </a:t>
            </a:r>
            <a:r>
              <a:rPr lang="de-AT" dirty="0" err="1" smtClean="0">
                <a:sym typeface="Wingdings" panose="05000000000000000000" pitchFamily="2" charset="2"/>
              </a:rPr>
              <a:t>may</a:t>
            </a:r>
            <a:r>
              <a:rPr lang="de-AT" dirty="0" smtClean="0">
                <a:sym typeface="Wingdings" panose="05000000000000000000" pitchFamily="2" charset="2"/>
              </a:rPr>
              <a:t> not </a:t>
            </a:r>
            <a:r>
              <a:rPr lang="de-AT" dirty="0" err="1" smtClean="0">
                <a:sym typeface="Wingdings" panose="05000000000000000000" pitchFamily="2" charset="2"/>
              </a:rPr>
              <a:t>be</a:t>
            </a:r>
            <a:r>
              <a:rPr lang="de-AT" dirty="0" smtClean="0">
                <a:sym typeface="Wingdings" panose="05000000000000000000" pitchFamily="2" charset="2"/>
              </a:rPr>
              <a:t> </a:t>
            </a:r>
            <a:r>
              <a:rPr lang="de-AT" dirty="0" err="1" smtClean="0">
                <a:sym typeface="Wingdings" panose="05000000000000000000" pitchFamily="2" charset="2"/>
              </a:rPr>
              <a:t>fully</a:t>
            </a:r>
            <a:r>
              <a:rPr lang="de-AT" dirty="0" smtClean="0">
                <a:sym typeface="Wingdings" panose="05000000000000000000" pitchFamily="2" charset="2"/>
              </a:rPr>
              <a:t> </a:t>
            </a:r>
            <a:r>
              <a:rPr lang="de-AT" dirty="0" err="1" smtClean="0">
                <a:sym typeface="Wingdings" panose="05000000000000000000" pitchFamily="2" charset="2"/>
              </a:rPr>
              <a:t>representative</a:t>
            </a:r>
            <a:r>
              <a:rPr lang="de-AT" dirty="0" smtClean="0">
                <a:sym typeface="Wingdings" panose="05000000000000000000" pitchFamily="2" charset="2"/>
              </a:rPr>
              <a:t> </a:t>
            </a:r>
            <a:r>
              <a:rPr lang="de-AT" dirty="0" err="1" smtClean="0">
                <a:sym typeface="Wingdings" panose="05000000000000000000" pitchFamily="2" charset="2"/>
              </a:rPr>
              <a:t>for</a:t>
            </a:r>
            <a:r>
              <a:rPr lang="de-AT" dirty="0" smtClean="0">
                <a:sym typeface="Wingdings" panose="05000000000000000000" pitchFamily="2" charset="2"/>
              </a:rPr>
              <a:t> </a:t>
            </a:r>
            <a:r>
              <a:rPr lang="de-AT" dirty="0" err="1" smtClean="0">
                <a:sym typeface="Wingdings" panose="05000000000000000000" pitchFamily="2" charset="2"/>
              </a:rPr>
              <a:t>the</a:t>
            </a:r>
            <a:r>
              <a:rPr lang="de-AT" dirty="0" smtClean="0">
                <a:sym typeface="Wingdings" panose="05000000000000000000" pitchFamily="2" charset="2"/>
              </a:rPr>
              <a:t> </a:t>
            </a:r>
            <a:r>
              <a:rPr lang="de-AT" dirty="0" err="1" smtClean="0">
                <a:sym typeface="Wingdings" panose="05000000000000000000" pitchFamily="2" charset="2"/>
              </a:rPr>
              <a:t>rest</a:t>
            </a:r>
            <a:r>
              <a:rPr lang="de-AT" dirty="0" smtClean="0">
                <a:sym typeface="Wingdings" panose="05000000000000000000" pitchFamily="2" charset="2"/>
              </a:rPr>
              <a:t> </a:t>
            </a:r>
            <a:r>
              <a:rPr lang="de-AT" dirty="0" err="1" smtClean="0">
                <a:sym typeface="Wingdings" panose="05000000000000000000" pitchFamily="2" charset="2"/>
              </a:rPr>
              <a:t>of</a:t>
            </a:r>
            <a:r>
              <a:rPr lang="de-AT" dirty="0" smtClean="0">
                <a:sym typeface="Wingdings" panose="05000000000000000000" pitchFamily="2" charset="2"/>
              </a:rPr>
              <a:t> EU-28</a:t>
            </a:r>
          </a:p>
          <a:p>
            <a:endParaRPr lang="de-AT" dirty="0"/>
          </a:p>
        </p:txBody>
      </p:sp>
      <p:sp>
        <p:nvSpPr>
          <p:cNvPr id="3" name="Titel 2"/>
          <p:cNvSpPr>
            <a:spLocks noGrp="1"/>
          </p:cNvSpPr>
          <p:nvPr>
            <p:ph type="title"/>
          </p:nvPr>
        </p:nvSpPr>
        <p:spPr/>
        <p:txBody>
          <a:bodyPr/>
          <a:lstStyle/>
          <a:p>
            <a:r>
              <a:rPr lang="de-AT" dirty="0" err="1" smtClean="0"/>
              <a:t>Uncertainties</a:t>
            </a:r>
            <a:endParaRPr lang="de-AT" dirty="0"/>
          </a:p>
        </p:txBody>
      </p:sp>
    </p:spTree>
    <p:extLst>
      <p:ext uri="{BB962C8B-B14F-4D97-AF65-F5344CB8AC3E}">
        <p14:creationId xmlns:p14="http://schemas.microsoft.com/office/powerpoint/2010/main" val="3272330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8229600" cy="4292350"/>
          </a:xfrm>
        </p:spPr>
        <p:txBody>
          <a:bodyPr/>
          <a:lstStyle/>
          <a:p>
            <a:r>
              <a:rPr lang="sv-SE" dirty="0" smtClean="0"/>
              <a:t>Updating calculation in autumn 2015 </a:t>
            </a:r>
            <a:r>
              <a:rPr lang="sv-SE" dirty="0" smtClean="0">
                <a:sym typeface="Wingdings" panose="05000000000000000000" pitchFamily="2" charset="2"/>
              </a:rPr>
              <a:t> new studies will be included</a:t>
            </a:r>
          </a:p>
          <a:p>
            <a:r>
              <a:rPr lang="sv-SE" dirty="0" smtClean="0">
                <a:sym typeface="Wingdings" panose="05000000000000000000" pitchFamily="2" charset="2"/>
              </a:rPr>
              <a:t>Assistance for MS to a more reliable reporting  FUSIONS food waste quantification manual</a:t>
            </a:r>
            <a:endParaRPr lang="sv-SE" dirty="0"/>
          </a:p>
        </p:txBody>
      </p:sp>
      <p:sp>
        <p:nvSpPr>
          <p:cNvPr id="2" name="Title 1"/>
          <p:cNvSpPr>
            <a:spLocks noGrp="1"/>
          </p:cNvSpPr>
          <p:nvPr>
            <p:ph type="title"/>
          </p:nvPr>
        </p:nvSpPr>
        <p:spPr/>
        <p:txBody>
          <a:bodyPr/>
          <a:lstStyle/>
          <a:p>
            <a:r>
              <a:rPr lang="sv-SE" dirty="0" smtClean="0"/>
              <a:t>Future outlook</a:t>
            </a:r>
            <a:endParaRPr lang="sv-SE" dirty="0"/>
          </a:p>
        </p:txBody>
      </p:sp>
    </p:spTree>
    <p:extLst>
      <p:ext uri="{BB962C8B-B14F-4D97-AF65-F5344CB8AC3E}">
        <p14:creationId xmlns:p14="http://schemas.microsoft.com/office/powerpoint/2010/main" val="3157500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420888"/>
            <a:ext cx="8229600" cy="3284238"/>
          </a:xfrm>
        </p:spPr>
        <p:txBody>
          <a:bodyPr/>
          <a:lstStyle/>
          <a:p>
            <a:r>
              <a:rPr lang="sv-SE" dirty="0" smtClean="0"/>
              <a:t>Data available?</a:t>
            </a:r>
          </a:p>
          <a:p>
            <a:r>
              <a:rPr lang="sv-SE" dirty="0" smtClean="0"/>
              <a:t>Other questions</a:t>
            </a:r>
            <a:endParaRPr lang="sv-SE" dirty="0"/>
          </a:p>
        </p:txBody>
      </p:sp>
      <p:sp>
        <p:nvSpPr>
          <p:cNvPr id="2" name="Title 1"/>
          <p:cNvSpPr>
            <a:spLocks noGrp="1"/>
          </p:cNvSpPr>
          <p:nvPr>
            <p:ph type="title"/>
          </p:nvPr>
        </p:nvSpPr>
        <p:spPr/>
        <p:txBody>
          <a:bodyPr/>
          <a:lstStyle/>
          <a:p>
            <a:r>
              <a:rPr lang="sv-SE" dirty="0" smtClean="0"/>
              <a:t>Discussion</a:t>
            </a:r>
            <a:endParaRPr lang="sv-SE" dirty="0"/>
          </a:p>
        </p:txBody>
      </p:sp>
      <p:pic>
        <p:nvPicPr>
          <p:cNvPr id="4" name="Picture 2" descr="C:\Users\user\AppData\Local\Microsoft\Windows\Temporary Internet Files\Content.IE5\2OYB8F9J\grupos-discusion-linked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722" y="2170207"/>
            <a:ext cx="2237026" cy="124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167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a:xfrm>
            <a:off x="410993" y="1412776"/>
            <a:ext cx="8280920" cy="57606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de-AT" dirty="0" smtClean="0"/>
              <a:t>Approach </a:t>
            </a:r>
            <a:r>
              <a:rPr lang="de-AT" dirty="0" err="1" smtClean="0"/>
              <a:t>of</a:t>
            </a:r>
            <a:r>
              <a:rPr lang="de-AT" dirty="0" smtClean="0"/>
              <a:t> </a:t>
            </a:r>
            <a:r>
              <a:rPr lang="de-AT" dirty="0" err="1" smtClean="0"/>
              <a:t>FUSIONS</a:t>
            </a:r>
            <a:endParaRPr lang="de-AT" dirty="0"/>
          </a:p>
        </p:txBody>
      </p:sp>
      <p:pic>
        <p:nvPicPr>
          <p:cNvPr id="2056" name="Picture 8" descr="http://www.bodymed.com/sites/default/files/CLUB---Personengruppe.jpg"/>
          <p:cNvPicPr>
            <a:picLocks noChangeAspect="1" noChangeArrowheads="1"/>
          </p:cNvPicPr>
          <p:nvPr/>
        </p:nvPicPr>
        <p:blipFill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t="34643" b="13293"/>
          <a:stretch/>
        </p:blipFill>
        <p:spPr bwMode="auto">
          <a:xfrm>
            <a:off x="3357788" y="1988841"/>
            <a:ext cx="2700946" cy="8450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3" name="Title 2"/>
          <p:cNvSpPr>
            <a:spLocks noGrp="1"/>
          </p:cNvSpPr>
          <p:nvPr>
            <p:ph type="title"/>
          </p:nvPr>
        </p:nvSpPr>
        <p:spPr/>
        <p:txBody>
          <a:bodyPr/>
          <a:lstStyle/>
          <a:p>
            <a:r>
              <a:rPr lang="nl-NL" dirty="0" smtClean="0"/>
              <a:t>Environmental, social and economic impacts </a:t>
            </a:r>
            <a:endParaRPr lang="nl-NL" dirty="0"/>
          </a:p>
        </p:txBody>
      </p:sp>
      <p:pic>
        <p:nvPicPr>
          <p:cNvPr id="5" name="Picture 4" descr="logo eu.png"/>
          <p:cNvPicPr>
            <a:picLocks noChangeAspect="1"/>
          </p:cNvPicPr>
          <p:nvPr/>
        </p:nvPicPr>
        <p:blipFill>
          <a:blip r:embed="rId4" cstate="print"/>
          <a:stretch>
            <a:fillRect/>
          </a:stretch>
        </p:blipFill>
        <p:spPr>
          <a:xfrm>
            <a:off x="8028384" y="6238359"/>
            <a:ext cx="864096" cy="575017"/>
          </a:xfrm>
          <a:prstGeom prst="rect">
            <a:avLst/>
          </a:prstGeom>
        </p:spPr>
      </p:pic>
      <p:graphicFrame>
        <p:nvGraphicFramePr>
          <p:cNvPr id="11" name="Diagramm 10"/>
          <p:cNvGraphicFramePr/>
          <p:nvPr>
            <p:extLst>
              <p:ext uri="{D42A27DB-BD31-4B8C-83A1-F6EECF244321}">
                <p14:modId xmlns:p14="http://schemas.microsoft.com/office/powerpoint/2010/main" val="3979468825"/>
              </p:ext>
            </p:extLst>
          </p:nvPr>
        </p:nvGraphicFramePr>
        <p:xfrm>
          <a:off x="0" y="4005064"/>
          <a:ext cx="9144000" cy="2608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2421734042"/>
              </p:ext>
            </p:extLst>
          </p:nvPr>
        </p:nvGraphicFramePr>
        <p:xfrm>
          <a:off x="470669" y="2852936"/>
          <a:ext cx="8277795" cy="1900970"/>
        </p:xfrm>
        <a:graphic>
          <a:graphicData uri="http://schemas.openxmlformats.org/drawingml/2006/table">
            <a:tbl>
              <a:tblPr firstRow="1" bandRow="1">
                <a:tableStyleId>{2D5ABB26-0587-4C30-8999-92F81FD0307C}</a:tableStyleId>
              </a:tblPr>
              <a:tblGrid>
                <a:gridCol w="2759265"/>
                <a:gridCol w="2759265"/>
                <a:gridCol w="2759265"/>
              </a:tblGrid>
              <a:tr h="1900970">
                <a:tc>
                  <a:txBody>
                    <a:bodyPr/>
                    <a:lstStyle/>
                    <a:p>
                      <a:r>
                        <a:rPr lang="de-AT" dirty="0" err="1" smtClean="0"/>
                        <a:t>Bottom-up</a:t>
                      </a:r>
                      <a:r>
                        <a:rPr lang="de-AT" dirty="0" smtClean="0"/>
                        <a:t>:</a:t>
                      </a:r>
                      <a:r>
                        <a:rPr lang="de-AT" baseline="0" dirty="0" smtClean="0"/>
                        <a:t> </a:t>
                      </a:r>
                      <a:r>
                        <a:rPr lang="de-AT" baseline="0" dirty="0" err="1" smtClean="0"/>
                        <a:t>from</a:t>
                      </a:r>
                      <a:r>
                        <a:rPr lang="de-AT" baseline="0" dirty="0" smtClean="0"/>
                        <a:t> </a:t>
                      </a:r>
                      <a:r>
                        <a:rPr lang="de-AT" baseline="0" dirty="0" err="1" smtClean="0"/>
                        <a:t>products</a:t>
                      </a:r>
                      <a:r>
                        <a:rPr lang="de-AT" baseline="0" dirty="0" smtClean="0"/>
                        <a:t> </a:t>
                      </a:r>
                      <a:r>
                        <a:rPr lang="de-AT" baseline="0" dirty="0" err="1" smtClean="0"/>
                        <a:t>up</a:t>
                      </a:r>
                      <a:r>
                        <a:rPr lang="de-AT" baseline="0" dirty="0" smtClean="0"/>
                        <a:t> </a:t>
                      </a:r>
                      <a:r>
                        <a:rPr lang="de-AT" baseline="0" dirty="0" err="1" smtClean="0"/>
                        <a:t>to</a:t>
                      </a:r>
                      <a:r>
                        <a:rPr lang="de-AT" baseline="0" dirty="0" smtClean="0"/>
                        <a:t> total </a:t>
                      </a:r>
                      <a:r>
                        <a:rPr lang="de-AT" baseline="0" dirty="0" err="1" smtClean="0"/>
                        <a:t>fw</a:t>
                      </a:r>
                      <a:r>
                        <a:rPr lang="de-AT" baseline="0" dirty="0" smtClean="0"/>
                        <a:t> </a:t>
                      </a:r>
                      <a:r>
                        <a:rPr lang="de-AT" baseline="0" dirty="0" err="1" smtClean="0"/>
                        <a:t>impacts</a:t>
                      </a:r>
                      <a:endParaRPr lang="de-AT" baseline="0" dirty="0" smtClean="0"/>
                    </a:p>
                    <a:p>
                      <a:r>
                        <a:rPr lang="de-AT" dirty="0" smtClean="0"/>
                        <a:t>Top-down: </a:t>
                      </a:r>
                      <a:r>
                        <a:rPr lang="de-AT" dirty="0" err="1" smtClean="0"/>
                        <a:t>from</a:t>
                      </a:r>
                      <a:r>
                        <a:rPr lang="de-AT" dirty="0" smtClean="0"/>
                        <a:t> </a:t>
                      </a:r>
                      <a:r>
                        <a:rPr lang="de-AT" dirty="0" err="1" smtClean="0"/>
                        <a:t>aggregated</a:t>
                      </a:r>
                      <a:r>
                        <a:rPr lang="de-AT" baseline="0" dirty="0" smtClean="0"/>
                        <a:t> </a:t>
                      </a:r>
                      <a:r>
                        <a:rPr lang="de-AT" baseline="0" dirty="0" err="1" smtClean="0"/>
                        <a:t>statistics</a:t>
                      </a:r>
                      <a:r>
                        <a:rPr lang="de-AT" baseline="0" dirty="0" smtClean="0"/>
                        <a:t> down </a:t>
                      </a:r>
                      <a:r>
                        <a:rPr lang="de-AT" baseline="0" dirty="0" err="1" smtClean="0"/>
                        <a:t>to</a:t>
                      </a:r>
                      <a:r>
                        <a:rPr lang="de-AT" baseline="0" dirty="0" smtClean="0"/>
                        <a:t> total </a:t>
                      </a:r>
                      <a:r>
                        <a:rPr lang="de-AT" baseline="0" dirty="0" err="1" smtClean="0"/>
                        <a:t>fw</a:t>
                      </a:r>
                      <a:r>
                        <a:rPr lang="de-AT" baseline="0" dirty="0" smtClean="0"/>
                        <a:t> </a:t>
                      </a:r>
                      <a:r>
                        <a:rPr lang="de-AT" baseline="0" dirty="0" err="1" smtClean="0"/>
                        <a:t>impacts</a:t>
                      </a:r>
                      <a:endParaRPr lang="de-AT" b="0" dirty="0"/>
                    </a:p>
                  </a:txBody>
                  <a:tcPr/>
                </a:tc>
                <a:tc>
                  <a:txBody>
                    <a:bodyPr/>
                    <a:lstStyle/>
                    <a:p>
                      <a:r>
                        <a:rPr lang="de-AT" dirty="0" smtClean="0"/>
                        <a:t>Impacts on </a:t>
                      </a:r>
                      <a:r>
                        <a:rPr lang="de-AT" dirty="0" err="1" smtClean="0"/>
                        <a:t>health</a:t>
                      </a:r>
                      <a:r>
                        <a:rPr lang="de-AT" dirty="0" smtClean="0"/>
                        <a:t> </a:t>
                      </a:r>
                      <a:r>
                        <a:rPr lang="de-AT" dirty="0" err="1" smtClean="0"/>
                        <a:t>and</a:t>
                      </a:r>
                      <a:r>
                        <a:rPr lang="de-AT" dirty="0" smtClean="0"/>
                        <a:t> </a:t>
                      </a:r>
                      <a:r>
                        <a:rPr lang="de-AT" dirty="0" err="1" smtClean="0"/>
                        <a:t>nutrition</a:t>
                      </a:r>
                      <a:r>
                        <a:rPr lang="de-AT" dirty="0" smtClean="0"/>
                        <a:t> </a:t>
                      </a:r>
                      <a:r>
                        <a:rPr lang="de-AT" dirty="0" err="1" smtClean="0"/>
                        <a:t>issues</a:t>
                      </a:r>
                      <a:endParaRPr lang="de-AT" dirty="0" smtClean="0"/>
                    </a:p>
                    <a:p>
                      <a:r>
                        <a:rPr lang="de-AT" dirty="0" smtClean="0"/>
                        <a:t>Impacts</a:t>
                      </a:r>
                      <a:r>
                        <a:rPr lang="de-AT" baseline="0" dirty="0" smtClean="0"/>
                        <a:t> on food </a:t>
                      </a:r>
                      <a:r>
                        <a:rPr lang="de-AT" baseline="0" dirty="0" err="1" smtClean="0"/>
                        <a:t>banks</a:t>
                      </a:r>
                      <a:r>
                        <a:rPr lang="de-AT" baseline="0" dirty="0" smtClean="0"/>
                        <a:t> </a:t>
                      </a:r>
                      <a:r>
                        <a:rPr lang="de-AT" baseline="0" dirty="0" err="1" smtClean="0"/>
                        <a:t>and</a:t>
                      </a:r>
                      <a:r>
                        <a:rPr lang="de-AT" baseline="0" dirty="0" smtClean="0"/>
                        <a:t> </a:t>
                      </a:r>
                      <a:r>
                        <a:rPr lang="de-AT" baseline="0" dirty="0" err="1" smtClean="0"/>
                        <a:t>other</a:t>
                      </a:r>
                      <a:r>
                        <a:rPr lang="de-AT" baseline="0" dirty="0" smtClean="0"/>
                        <a:t> initiatives</a:t>
                      </a:r>
                      <a:endParaRPr lang="de-AT" b="0" dirty="0"/>
                    </a:p>
                  </a:txBody>
                  <a:tcPr/>
                </a:tc>
                <a:tc>
                  <a:txBody>
                    <a:bodyPr/>
                    <a:lstStyle/>
                    <a:p>
                      <a:r>
                        <a:rPr lang="de-AT" dirty="0" smtClean="0"/>
                        <a:t>Impacts on global food </a:t>
                      </a:r>
                      <a:r>
                        <a:rPr lang="de-AT" dirty="0" err="1" smtClean="0"/>
                        <a:t>prices</a:t>
                      </a:r>
                      <a:endParaRPr lang="de-AT" b="0" dirty="0"/>
                    </a:p>
                  </a:txBody>
                  <a:tcPr/>
                </a:tc>
              </a:tr>
            </a:tbl>
          </a:graphicData>
        </a:graphic>
      </p:graphicFrame>
      <p:pic>
        <p:nvPicPr>
          <p:cNvPr id="2050" name="Picture 2" descr="http://diepresse.com/images/uploads/8/5/d/1308765/6d832ea8-2165-4258-b143-641e8f33652520121105112923_v0_l.jpg"/>
          <p:cNvPicPr>
            <a:picLocks noChangeAspect="1" noChangeArrowheads="1"/>
          </p:cNvPicPr>
          <p:nvPr/>
        </p:nvPicPr>
        <p:blipFill rotWithShape="1">
          <a:blip r:embed="rId10" cstate="print">
            <a:duotone>
              <a:prstClr val="black"/>
              <a:srgbClr val="D9C3A5">
                <a:tint val="50000"/>
                <a:satMod val="180000"/>
              </a:srgbClr>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t="23943"/>
          <a:stretch/>
        </p:blipFill>
        <p:spPr bwMode="auto">
          <a:xfrm>
            <a:off x="6058734" y="1988841"/>
            <a:ext cx="2633179" cy="8450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52" name="Picture 4" descr="http://images.fotocommunity.de/bilder/natur/landschaft/baum-im-rapsfeld-e7a9fd39-3cd1-430a-9035-938a0a310044.jpg"/>
          <p:cNvPicPr>
            <a:picLocks noChangeAspect="1" noChangeArrowheads="1"/>
          </p:cNvPicPr>
          <p:nvPr/>
        </p:nvPicPr>
        <p:blipFill>
          <a:blip r:embed="rId12" cstate="print">
            <a:grayscl/>
            <a:extLst>
              <a:ext uri="{BEBA8EAE-BF5A-486C-A8C5-ECC9F3942E4B}">
                <a14:imgProps xmlns:a14="http://schemas.microsoft.com/office/drawing/2010/main">
                  <a14:imgLayer r:embed="rId13">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48962" y="1988841"/>
            <a:ext cx="2861537" cy="8450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5" name="Textfeld 14"/>
          <p:cNvSpPr txBox="1"/>
          <p:nvPr/>
        </p:nvSpPr>
        <p:spPr>
          <a:xfrm>
            <a:off x="718995" y="2252539"/>
            <a:ext cx="2321469" cy="461665"/>
          </a:xfrm>
          <a:prstGeom prst="rect">
            <a:avLst/>
          </a:prstGeom>
          <a:noFill/>
        </p:spPr>
        <p:txBody>
          <a:bodyPr wrap="none" rtlCol="0">
            <a:spAutoFit/>
          </a:bodyPr>
          <a:lstStyle/>
          <a:p>
            <a:r>
              <a:rPr lang="de-AT" sz="2400" b="1" dirty="0" smtClean="0">
                <a:solidFill>
                  <a:schemeClr val="bg1"/>
                </a:solidFill>
              </a:rPr>
              <a:t>Environmental</a:t>
            </a:r>
          </a:p>
        </p:txBody>
      </p:sp>
      <p:sp>
        <p:nvSpPr>
          <p:cNvPr id="19" name="Textfeld 18"/>
          <p:cNvSpPr txBox="1"/>
          <p:nvPr/>
        </p:nvSpPr>
        <p:spPr>
          <a:xfrm>
            <a:off x="3532874" y="2288303"/>
            <a:ext cx="2335270" cy="461665"/>
          </a:xfrm>
          <a:prstGeom prst="rect">
            <a:avLst/>
          </a:prstGeom>
          <a:noFill/>
        </p:spPr>
        <p:txBody>
          <a:bodyPr wrap="square" rtlCol="0">
            <a:spAutoFit/>
          </a:bodyPr>
          <a:lstStyle/>
          <a:p>
            <a:pPr algn="ctr"/>
            <a:r>
              <a:rPr lang="de-AT" sz="2400" b="1" dirty="0" err="1" smtClean="0">
                <a:solidFill>
                  <a:schemeClr val="bg1"/>
                </a:solidFill>
              </a:rPr>
              <a:t>Social</a:t>
            </a:r>
            <a:endParaRPr lang="de-AT" sz="2400" b="1" dirty="0" smtClean="0">
              <a:solidFill>
                <a:schemeClr val="bg1"/>
              </a:solidFill>
            </a:endParaRPr>
          </a:p>
        </p:txBody>
      </p:sp>
      <p:sp>
        <p:nvSpPr>
          <p:cNvPr id="20" name="Textfeld 19"/>
          <p:cNvSpPr txBox="1"/>
          <p:nvPr/>
        </p:nvSpPr>
        <p:spPr>
          <a:xfrm>
            <a:off x="6207688" y="2289731"/>
            <a:ext cx="2335270" cy="461665"/>
          </a:xfrm>
          <a:prstGeom prst="rect">
            <a:avLst/>
          </a:prstGeom>
          <a:noFill/>
        </p:spPr>
        <p:txBody>
          <a:bodyPr wrap="square" rtlCol="0">
            <a:spAutoFit/>
          </a:bodyPr>
          <a:lstStyle/>
          <a:p>
            <a:pPr algn="ctr"/>
            <a:r>
              <a:rPr lang="de-AT" sz="2400" b="1" dirty="0" err="1" smtClean="0">
                <a:solidFill>
                  <a:schemeClr val="bg1"/>
                </a:solidFill>
              </a:rPr>
              <a:t>Economic</a:t>
            </a:r>
            <a:endParaRPr lang="de-AT" sz="2400" b="1" dirty="0" smtClean="0">
              <a:solidFill>
                <a:schemeClr val="bg1"/>
              </a:solidFill>
            </a:endParaRPr>
          </a:p>
        </p:txBody>
      </p:sp>
    </p:spTree>
    <p:extLst>
      <p:ext uri="{BB962C8B-B14F-4D97-AF65-F5344CB8AC3E}">
        <p14:creationId xmlns:p14="http://schemas.microsoft.com/office/powerpoint/2010/main" val="2948223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Indicator products for impact assessment</a:t>
            </a:r>
            <a:endParaRPr lang="en-GB" dirty="0"/>
          </a:p>
        </p:txBody>
      </p:sp>
      <p:sp>
        <p:nvSpPr>
          <p:cNvPr id="8" name="Rectangle 3"/>
          <p:cNvSpPr>
            <a:spLocks noGrp="1" noChangeArrowheads="1"/>
          </p:cNvSpPr>
          <p:nvPr>
            <p:ph type="body" idx="1"/>
          </p:nvPr>
        </p:nvSpPr>
        <p:spPr>
          <a:xfrm>
            <a:off x="361951" y="1556792"/>
            <a:ext cx="8386514" cy="4293146"/>
          </a:xfrm>
        </p:spPr>
        <p:txBody>
          <a:bodyPr>
            <a:normAutofit/>
          </a:bodyPr>
          <a:lstStyle/>
          <a:p>
            <a:pPr algn="just">
              <a:lnSpc>
                <a:spcPct val="100000"/>
              </a:lnSpc>
              <a:spcAft>
                <a:spcPts val="1000"/>
              </a:spcAft>
              <a:tabLst>
                <a:tab pos="2065338" algn="l"/>
              </a:tabLst>
            </a:pPr>
            <a:r>
              <a:rPr lang="en-GB" sz="2400" dirty="0" smtClean="0"/>
              <a:t>Chosen indicator products:</a:t>
            </a:r>
          </a:p>
          <a:p>
            <a:pPr lvl="1" algn="just">
              <a:lnSpc>
                <a:spcPct val="100000"/>
              </a:lnSpc>
              <a:spcAft>
                <a:spcPts val="1000"/>
              </a:spcAft>
              <a:tabLst>
                <a:tab pos="2065338" algn="l"/>
              </a:tabLst>
            </a:pPr>
            <a:r>
              <a:rPr lang="en-GB" sz="1700" dirty="0" smtClean="0"/>
              <a:t>Bread, Potatoes, Tomatoes, Apples, Milk, Beef, Pork, Chicken, White Fish</a:t>
            </a:r>
          </a:p>
          <a:p>
            <a:pPr algn="just">
              <a:lnSpc>
                <a:spcPct val="100000"/>
              </a:lnSpc>
              <a:spcAft>
                <a:spcPts val="1000"/>
              </a:spcAft>
            </a:pPr>
            <a:r>
              <a:rPr lang="en-GB" sz="2400" dirty="0" smtClean="0"/>
              <a:t>Representativeness:</a:t>
            </a:r>
            <a:endParaRPr lang="en-GB" sz="2400" dirty="0"/>
          </a:p>
        </p:txBody>
      </p:sp>
      <p:pic>
        <p:nvPicPr>
          <p:cNvPr id="5" name="Picture 4" descr="logo eu.png"/>
          <p:cNvPicPr>
            <a:picLocks noChangeAspect="1"/>
          </p:cNvPicPr>
          <p:nvPr/>
        </p:nvPicPr>
        <p:blipFill>
          <a:blip r:embed="rId2" cstate="print"/>
          <a:stretch>
            <a:fillRect/>
          </a:stretch>
        </p:blipFill>
        <p:spPr>
          <a:xfrm>
            <a:off x="8028384" y="6166351"/>
            <a:ext cx="864096" cy="575017"/>
          </a:xfrm>
          <a:prstGeom prst="rect">
            <a:avLst/>
          </a:prstGeom>
        </p:spPr>
      </p:pic>
      <p:graphicFrame>
        <p:nvGraphicFramePr>
          <p:cNvPr id="10" name="Diagramm 9"/>
          <p:cNvGraphicFramePr>
            <a:graphicFrameLocks/>
          </p:cNvGraphicFramePr>
          <p:nvPr>
            <p:extLst>
              <p:ext uri="{D42A27DB-BD31-4B8C-83A1-F6EECF244321}">
                <p14:modId xmlns:p14="http://schemas.microsoft.com/office/powerpoint/2010/main" val="620854035"/>
              </p:ext>
            </p:extLst>
          </p:nvPr>
        </p:nvGraphicFramePr>
        <p:xfrm>
          <a:off x="4572000" y="306896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m 10"/>
          <p:cNvGraphicFramePr>
            <a:graphicFrameLocks/>
          </p:cNvGraphicFramePr>
          <p:nvPr>
            <p:extLst>
              <p:ext uri="{D42A27DB-BD31-4B8C-83A1-F6EECF244321}">
                <p14:modId xmlns:p14="http://schemas.microsoft.com/office/powerpoint/2010/main" val="4110626074"/>
              </p:ext>
            </p:extLst>
          </p:nvPr>
        </p:nvGraphicFramePr>
        <p:xfrm>
          <a:off x="251520" y="306896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7348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AT" dirty="0" smtClean="0"/>
              <a:t>Data </a:t>
            </a:r>
            <a:r>
              <a:rPr lang="de-AT" dirty="0" err="1" smtClean="0"/>
              <a:t>inventory</a:t>
            </a:r>
            <a:r>
              <a:rPr lang="de-AT" dirty="0" smtClean="0"/>
              <a:t> </a:t>
            </a:r>
            <a:r>
              <a:rPr lang="de-AT" dirty="0" err="1" smtClean="0"/>
              <a:t>for</a:t>
            </a:r>
            <a:r>
              <a:rPr lang="de-AT" dirty="0" smtClean="0"/>
              <a:t> </a:t>
            </a:r>
            <a:r>
              <a:rPr lang="de-AT" dirty="0" err="1" smtClean="0"/>
              <a:t>the</a:t>
            </a:r>
            <a:r>
              <a:rPr lang="de-AT" dirty="0" smtClean="0"/>
              <a:t> </a:t>
            </a:r>
            <a:r>
              <a:rPr lang="de-AT" dirty="0" err="1" smtClean="0"/>
              <a:t>bottom-up</a:t>
            </a:r>
            <a:r>
              <a:rPr lang="de-AT" dirty="0" smtClean="0"/>
              <a:t> </a:t>
            </a:r>
            <a:r>
              <a:rPr lang="de-AT" dirty="0" err="1" smtClean="0"/>
              <a:t>approach</a:t>
            </a:r>
            <a:r>
              <a:rPr lang="de-AT" dirty="0" smtClean="0"/>
              <a:t>:</a:t>
            </a:r>
          </a:p>
          <a:p>
            <a:pPr lvl="1"/>
            <a:r>
              <a:rPr lang="de-AT" dirty="0"/>
              <a:t>k</a:t>
            </a:r>
            <a:r>
              <a:rPr lang="de-AT" dirty="0" smtClean="0"/>
              <a:t>g </a:t>
            </a:r>
            <a:r>
              <a:rPr lang="de-AT" dirty="0" err="1" smtClean="0"/>
              <a:t>CO</a:t>
            </a:r>
            <a:r>
              <a:rPr lang="de-AT" baseline="-25000" dirty="0" err="1" smtClean="0"/>
              <a:t>2</a:t>
            </a:r>
            <a:r>
              <a:rPr lang="de-AT" dirty="0" err="1" smtClean="0"/>
              <a:t>-Equivalents</a:t>
            </a:r>
            <a:r>
              <a:rPr lang="de-AT" dirty="0" smtClean="0"/>
              <a:t> per </a:t>
            </a:r>
            <a:r>
              <a:rPr lang="de-AT" dirty="0" err="1" smtClean="0"/>
              <a:t>indicator</a:t>
            </a:r>
            <a:r>
              <a:rPr lang="de-AT" dirty="0" smtClean="0"/>
              <a:t> </a:t>
            </a:r>
            <a:r>
              <a:rPr lang="de-AT" dirty="0" err="1" smtClean="0"/>
              <a:t>product</a:t>
            </a:r>
            <a:r>
              <a:rPr lang="de-AT" dirty="0" smtClean="0"/>
              <a:t> </a:t>
            </a:r>
            <a:r>
              <a:rPr lang="de-AT" dirty="0" err="1" smtClean="0"/>
              <a:t>for</a:t>
            </a:r>
            <a:r>
              <a:rPr lang="de-AT" dirty="0" smtClean="0"/>
              <a:t> </a:t>
            </a:r>
            <a:r>
              <a:rPr lang="de-AT" dirty="0" err="1" smtClean="0"/>
              <a:t>each</a:t>
            </a:r>
            <a:r>
              <a:rPr lang="de-AT" dirty="0" smtClean="0"/>
              <a:t> </a:t>
            </a:r>
            <a:r>
              <a:rPr lang="de-AT" dirty="0" err="1" smtClean="0"/>
              <a:t>step</a:t>
            </a:r>
            <a:r>
              <a:rPr lang="de-AT" dirty="0" smtClean="0"/>
              <a:t> </a:t>
            </a:r>
            <a:r>
              <a:rPr lang="de-AT" dirty="0" err="1" smtClean="0"/>
              <a:t>of</a:t>
            </a:r>
            <a:r>
              <a:rPr lang="de-AT" dirty="0" smtClean="0"/>
              <a:t> </a:t>
            </a:r>
            <a:r>
              <a:rPr lang="de-AT" dirty="0" err="1" smtClean="0"/>
              <a:t>the</a:t>
            </a:r>
            <a:r>
              <a:rPr lang="de-AT" dirty="0" smtClean="0"/>
              <a:t> </a:t>
            </a:r>
            <a:r>
              <a:rPr lang="de-AT" dirty="0" err="1" smtClean="0"/>
              <a:t>supply</a:t>
            </a:r>
            <a:r>
              <a:rPr lang="de-AT" dirty="0" smtClean="0"/>
              <a:t> </a:t>
            </a:r>
            <a:r>
              <a:rPr lang="de-AT" dirty="0" err="1" smtClean="0"/>
              <a:t>chain</a:t>
            </a:r>
            <a:r>
              <a:rPr lang="de-AT" dirty="0" smtClean="0"/>
              <a:t> </a:t>
            </a:r>
            <a:r>
              <a:rPr lang="de-AT" dirty="0" err="1" smtClean="0"/>
              <a:t>from</a:t>
            </a:r>
            <a:r>
              <a:rPr lang="de-AT" dirty="0" smtClean="0"/>
              <a:t> extensive </a:t>
            </a:r>
            <a:r>
              <a:rPr lang="de-AT" dirty="0" err="1" smtClean="0"/>
              <a:t>literature</a:t>
            </a:r>
            <a:r>
              <a:rPr lang="de-AT" dirty="0" smtClean="0"/>
              <a:t> </a:t>
            </a:r>
            <a:r>
              <a:rPr lang="de-AT" dirty="0" err="1" smtClean="0"/>
              <a:t>research</a:t>
            </a:r>
            <a:r>
              <a:rPr lang="de-AT" dirty="0" smtClean="0"/>
              <a:t> (</a:t>
            </a:r>
            <a:r>
              <a:rPr lang="de-AT" dirty="0" err="1" smtClean="0"/>
              <a:t>more</a:t>
            </a:r>
            <a:r>
              <a:rPr lang="de-AT" dirty="0" smtClean="0"/>
              <a:t> </a:t>
            </a:r>
            <a:r>
              <a:rPr lang="de-AT" dirty="0" err="1" smtClean="0"/>
              <a:t>than</a:t>
            </a:r>
            <a:r>
              <a:rPr lang="de-AT" dirty="0" smtClean="0"/>
              <a:t> 110 </a:t>
            </a:r>
            <a:r>
              <a:rPr lang="de-AT" dirty="0" err="1" smtClean="0"/>
              <a:t>sources</a:t>
            </a:r>
            <a:r>
              <a:rPr lang="de-AT" dirty="0" smtClean="0"/>
              <a:t>)</a:t>
            </a:r>
          </a:p>
          <a:p>
            <a:pPr lvl="1"/>
            <a:r>
              <a:rPr lang="de-AT" dirty="0" smtClean="0"/>
              <a:t>End </a:t>
            </a:r>
            <a:r>
              <a:rPr lang="de-AT" dirty="0" err="1" smtClean="0"/>
              <a:t>of</a:t>
            </a:r>
            <a:r>
              <a:rPr lang="de-AT" dirty="0" smtClean="0"/>
              <a:t> Life </a:t>
            </a:r>
            <a:r>
              <a:rPr lang="de-AT" dirty="0" err="1" smtClean="0"/>
              <a:t>phase</a:t>
            </a:r>
            <a:r>
              <a:rPr lang="de-AT" dirty="0" smtClean="0"/>
              <a:t> </a:t>
            </a:r>
            <a:r>
              <a:rPr lang="de-AT" dirty="0" err="1" smtClean="0"/>
              <a:t>is</a:t>
            </a:r>
            <a:r>
              <a:rPr lang="de-AT" dirty="0" smtClean="0"/>
              <a:t> not </a:t>
            </a:r>
            <a:r>
              <a:rPr lang="de-AT" dirty="0" err="1" smtClean="0"/>
              <a:t>covered</a:t>
            </a:r>
            <a:r>
              <a:rPr lang="de-AT" dirty="0" smtClean="0"/>
              <a:t> in </a:t>
            </a:r>
            <a:r>
              <a:rPr lang="de-AT" dirty="0" err="1" smtClean="0"/>
              <a:t>most</a:t>
            </a:r>
            <a:r>
              <a:rPr lang="de-AT" dirty="0" smtClean="0"/>
              <a:t> </a:t>
            </a:r>
            <a:r>
              <a:rPr lang="de-AT" dirty="0" err="1" smtClean="0"/>
              <a:t>of</a:t>
            </a:r>
            <a:r>
              <a:rPr lang="de-AT" dirty="0" smtClean="0"/>
              <a:t> </a:t>
            </a:r>
            <a:r>
              <a:rPr lang="de-AT" dirty="0" err="1" smtClean="0"/>
              <a:t>the</a:t>
            </a:r>
            <a:r>
              <a:rPr lang="de-AT" dirty="0" smtClean="0"/>
              <a:t> </a:t>
            </a:r>
            <a:r>
              <a:rPr lang="de-AT" dirty="0" err="1" smtClean="0"/>
              <a:t>literature</a:t>
            </a:r>
            <a:endParaRPr lang="de-AT" dirty="0" smtClean="0"/>
          </a:p>
          <a:p>
            <a:pPr lvl="1"/>
            <a:r>
              <a:rPr lang="de-AT" dirty="0" smtClean="0"/>
              <a:t>Food </a:t>
            </a:r>
            <a:r>
              <a:rPr lang="de-AT" dirty="0" err="1" smtClean="0"/>
              <a:t>waste</a:t>
            </a:r>
            <a:r>
              <a:rPr lang="de-AT" dirty="0" smtClean="0"/>
              <a:t> </a:t>
            </a:r>
            <a:r>
              <a:rPr lang="de-AT" dirty="0" err="1" smtClean="0"/>
              <a:t>recovery</a:t>
            </a:r>
            <a:r>
              <a:rPr lang="de-AT" dirty="0" smtClean="0"/>
              <a:t> </a:t>
            </a:r>
            <a:r>
              <a:rPr lang="de-AT" dirty="0" err="1" smtClean="0"/>
              <a:t>and</a:t>
            </a:r>
            <a:r>
              <a:rPr lang="de-AT" dirty="0" smtClean="0"/>
              <a:t> </a:t>
            </a:r>
            <a:r>
              <a:rPr lang="de-AT" dirty="0" err="1" smtClean="0"/>
              <a:t>disposal</a:t>
            </a:r>
            <a:r>
              <a:rPr lang="de-AT" dirty="0" smtClean="0"/>
              <a:t> </a:t>
            </a:r>
            <a:r>
              <a:rPr lang="de-AT" dirty="0" err="1" smtClean="0"/>
              <a:t>operations</a:t>
            </a:r>
            <a:r>
              <a:rPr lang="de-AT" dirty="0" smtClean="0"/>
              <a:t> </a:t>
            </a:r>
            <a:r>
              <a:rPr lang="de-AT" dirty="0" err="1" smtClean="0"/>
              <a:t>were</a:t>
            </a:r>
            <a:r>
              <a:rPr lang="de-AT" dirty="0" smtClean="0"/>
              <a:t> </a:t>
            </a:r>
            <a:r>
              <a:rPr lang="de-AT" dirty="0" err="1" smtClean="0"/>
              <a:t>quantified</a:t>
            </a:r>
            <a:endParaRPr lang="de-AT" dirty="0" smtClean="0"/>
          </a:p>
          <a:p>
            <a:endParaRPr lang="de-AT" dirty="0"/>
          </a:p>
        </p:txBody>
      </p:sp>
      <p:sp>
        <p:nvSpPr>
          <p:cNvPr id="3" name="Titel 2"/>
          <p:cNvSpPr>
            <a:spLocks noGrp="1"/>
          </p:cNvSpPr>
          <p:nvPr>
            <p:ph type="title"/>
          </p:nvPr>
        </p:nvSpPr>
        <p:spPr/>
        <p:txBody>
          <a:bodyPr/>
          <a:lstStyle/>
          <a:p>
            <a:r>
              <a:rPr lang="de-AT" dirty="0" smtClean="0"/>
              <a:t>Environmental </a:t>
            </a:r>
            <a:r>
              <a:rPr lang="de-AT" dirty="0" err="1" smtClean="0"/>
              <a:t>impact</a:t>
            </a:r>
            <a:r>
              <a:rPr lang="de-AT" dirty="0" smtClean="0"/>
              <a:t> - Approach</a:t>
            </a:r>
            <a:endParaRPr lang="de-AT" dirty="0"/>
          </a:p>
        </p:txBody>
      </p:sp>
      <p:sp>
        <p:nvSpPr>
          <p:cNvPr id="4" name="Textplatzhalter 3"/>
          <p:cNvSpPr>
            <a:spLocks noGrp="1"/>
          </p:cNvSpPr>
          <p:nvPr>
            <p:ph type="body" sz="quarter" idx="20"/>
          </p:nvPr>
        </p:nvSpPr>
        <p:spPr/>
        <p:txBody>
          <a:bodyPr/>
          <a:lstStyle/>
          <a:p>
            <a:endParaRPr lang="de-AT"/>
          </a:p>
        </p:txBody>
      </p:sp>
    </p:spTree>
    <p:extLst>
      <p:ext uri="{BB962C8B-B14F-4D97-AF65-F5344CB8AC3E}">
        <p14:creationId xmlns:p14="http://schemas.microsoft.com/office/powerpoint/2010/main" val="2335582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p:cNvGraphicFramePr/>
          <p:nvPr>
            <p:extLst>
              <p:ext uri="{D42A27DB-BD31-4B8C-83A1-F6EECF244321}">
                <p14:modId xmlns:p14="http://schemas.microsoft.com/office/powerpoint/2010/main" val="3795460296"/>
              </p:ext>
            </p:extLst>
          </p:nvPr>
        </p:nvGraphicFramePr>
        <p:xfrm>
          <a:off x="0" y="4005064"/>
          <a:ext cx="9144000" cy="260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p:cNvSpPr>
            <a:spLocks noGrp="1"/>
          </p:cNvSpPr>
          <p:nvPr>
            <p:ph type="title"/>
          </p:nvPr>
        </p:nvSpPr>
        <p:spPr/>
        <p:txBody>
          <a:bodyPr/>
          <a:lstStyle/>
          <a:p>
            <a:r>
              <a:rPr lang="de-AT" dirty="0" smtClean="0"/>
              <a:t>Environmental </a:t>
            </a:r>
            <a:r>
              <a:rPr lang="de-AT" dirty="0" err="1" smtClean="0"/>
              <a:t>impact</a:t>
            </a:r>
            <a:r>
              <a:rPr lang="de-AT" dirty="0" smtClean="0"/>
              <a:t> – Intermediate </a:t>
            </a:r>
            <a:r>
              <a:rPr lang="de-AT" dirty="0" err="1" smtClean="0"/>
              <a:t>results</a:t>
            </a:r>
            <a:endParaRPr lang="de-AT" dirty="0"/>
          </a:p>
        </p:txBody>
      </p:sp>
      <p:sp>
        <p:nvSpPr>
          <p:cNvPr id="4" name="Textplatzhalter 3"/>
          <p:cNvSpPr>
            <a:spLocks noGrp="1"/>
          </p:cNvSpPr>
          <p:nvPr>
            <p:ph type="body" sz="quarter" idx="20"/>
          </p:nvPr>
        </p:nvSpPr>
        <p:spPr/>
        <p:txBody>
          <a:bodyPr/>
          <a:lstStyle/>
          <a:p>
            <a:endParaRPr lang="de-AT"/>
          </a:p>
        </p:txBody>
      </p:sp>
      <p:sp>
        <p:nvSpPr>
          <p:cNvPr id="10" name="Ellipse 9"/>
          <p:cNvSpPr/>
          <p:nvPr/>
        </p:nvSpPr>
        <p:spPr>
          <a:xfrm>
            <a:off x="-108520" y="4653136"/>
            <a:ext cx="2160240" cy="1440160"/>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Ellipse 10"/>
          <p:cNvSpPr/>
          <p:nvPr/>
        </p:nvSpPr>
        <p:spPr>
          <a:xfrm>
            <a:off x="7164288" y="4653136"/>
            <a:ext cx="1872208" cy="1440160"/>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aphicFrame>
        <p:nvGraphicFramePr>
          <p:cNvPr id="12" name="Diagramm 11"/>
          <p:cNvGraphicFramePr>
            <a:graphicFrameLocks/>
          </p:cNvGraphicFramePr>
          <p:nvPr>
            <p:extLst>
              <p:ext uri="{D42A27DB-BD31-4B8C-83A1-F6EECF244321}">
                <p14:modId xmlns:p14="http://schemas.microsoft.com/office/powerpoint/2010/main" val="1872118561"/>
              </p:ext>
            </p:extLst>
          </p:nvPr>
        </p:nvGraphicFramePr>
        <p:xfrm>
          <a:off x="4788024" y="1124744"/>
          <a:ext cx="4572000" cy="401478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Diagramm 12"/>
          <p:cNvGraphicFramePr>
            <a:graphicFrameLocks/>
          </p:cNvGraphicFramePr>
          <p:nvPr>
            <p:extLst>
              <p:ext uri="{D42A27DB-BD31-4B8C-83A1-F6EECF244321}">
                <p14:modId xmlns:p14="http://schemas.microsoft.com/office/powerpoint/2010/main" val="3705126838"/>
              </p:ext>
            </p:extLst>
          </p:nvPr>
        </p:nvGraphicFramePr>
        <p:xfrm>
          <a:off x="355900" y="1412776"/>
          <a:ext cx="4936180" cy="324036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0291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AT" dirty="0" smtClean="0"/>
              <a:t>Food </a:t>
            </a:r>
            <a:r>
              <a:rPr lang="de-AT" dirty="0" err="1" smtClean="0"/>
              <a:t>waste</a:t>
            </a:r>
            <a:r>
              <a:rPr lang="de-AT" dirty="0" smtClean="0"/>
              <a:t> </a:t>
            </a:r>
            <a:r>
              <a:rPr lang="de-AT" dirty="0" err="1" smtClean="0"/>
              <a:t>amounts</a:t>
            </a:r>
            <a:r>
              <a:rPr lang="de-AT" dirty="0" smtClean="0"/>
              <a:t> on </a:t>
            </a:r>
            <a:r>
              <a:rPr lang="de-AT" dirty="0" err="1" smtClean="0"/>
              <a:t>aggregated</a:t>
            </a:r>
            <a:r>
              <a:rPr lang="de-AT" dirty="0" smtClean="0"/>
              <a:t> </a:t>
            </a:r>
            <a:r>
              <a:rPr lang="de-AT" dirty="0" err="1" smtClean="0"/>
              <a:t>level</a:t>
            </a:r>
            <a:r>
              <a:rPr lang="de-AT" dirty="0" smtClean="0"/>
              <a:t> </a:t>
            </a:r>
            <a:r>
              <a:rPr lang="de-AT" dirty="0" err="1" smtClean="0"/>
              <a:t>for</a:t>
            </a:r>
            <a:r>
              <a:rPr lang="de-AT" dirty="0" smtClean="0"/>
              <a:t> </a:t>
            </a:r>
            <a:r>
              <a:rPr lang="de-AT" dirty="0" err="1" smtClean="0"/>
              <a:t>the</a:t>
            </a:r>
            <a:r>
              <a:rPr lang="de-AT" dirty="0" smtClean="0"/>
              <a:t> </a:t>
            </a:r>
            <a:r>
              <a:rPr lang="de-AT" dirty="0" err="1" smtClean="0"/>
              <a:t>whole</a:t>
            </a:r>
            <a:r>
              <a:rPr lang="de-AT" dirty="0" smtClean="0"/>
              <a:t> </a:t>
            </a:r>
            <a:r>
              <a:rPr lang="de-AT" dirty="0" err="1" smtClean="0"/>
              <a:t>supply</a:t>
            </a:r>
            <a:r>
              <a:rPr lang="de-AT" dirty="0" smtClean="0"/>
              <a:t> </a:t>
            </a:r>
            <a:r>
              <a:rPr lang="de-AT" dirty="0" err="1" smtClean="0"/>
              <a:t>chain</a:t>
            </a:r>
            <a:endParaRPr lang="de-AT" dirty="0"/>
          </a:p>
          <a:p>
            <a:pPr lvl="1"/>
            <a:r>
              <a:rPr lang="de-AT" dirty="0" err="1" smtClean="0"/>
              <a:t>Quantification</a:t>
            </a:r>
            <a:r>
              <a:rPr lang="de-AT" dirty="0" smtClean="0"/>
              <a:t> in </a:t>
            </a:r>
            <a:r>
              <a:rPr lang="de-AT" dirty="0" err="1" smtClean="0"/>
              <a:t>preliminary</a:t>
            </a:r>
            <a:r>
              <a:rPr lang="de-AT" dirty="0" smtClean="0"/>
              <a:t> </a:t>
            </a:r>
            <a:r>
              <a:rPr lang="de-AT" dirty="0" err="1" smtClean="0"/>
              <a:t>stage</a:t>
            </a:r>
            <a:r>
              <a:rPr lang="de-AT" dirty="0" smtClean="0"/>
              <a:t> </a:t>
            </a:r>
            <a:r>
              <a:rPr lang="de-AT" dirty="0" err="1" smtClean="0"/>
              <a:t>available</a:t>
            </a:r>
            <a:r>
              <a:rPr lang="de-AT" dirty="0" smtClean="0"/>
              <a:t> </a:t>
            </a:r>
            <a:r>
              <a:rPr lang="de-AT" dirty="0" err="1" smtClean="0"/>
              <a:t>from</a:t>
            </a:r>
            <a:r>
              <a:rPr lang="de-AT" dirty="0" smtClean="0"/>
              <a:t> FUSIONS</a:t>
            </a:r>
          </a:p>
          <a:p>
            <a:pPr lvl="1"/>
            <a:r>
              <a:rPr lang="de-AT" dirty="0" smtClean="0"/>
              <a:t>Level </a:t>
            </a:r>
            <a:r>
              <a:rPr lang="de-AT" dirty="0" err="1" smtClean="0"/>
              <a:t>of</a:t>
            </a:r>
            <a:r>
              <a:rPr lang="de-AT" dirty="0" smtClean="0"/>
              <a:t> </a:t>
            </a:r>
            <a:r>
              <a:rPr lang="de-AT" dirty="0" err="1" smtClean="0"/>
              <a:t>detail</a:t>
            </a:r>
            <a:r>
              <a:rPr lang="de-AT" dirty="0" smtClean="0"/>
              <a:t> </a:t>
            </a:r>
            <a:r>
              <a:rPr lang="de-AT" dirty="0" err="1" smtClean="0"/>
              <a:t>is</a:t>
            </a:r>
            <a:r>
              <a:rPr lang="de-AT" dirty="0" smtClean="0"/>
              <a:t> </a:t>
            </a:r>
            <a:r>
              <a:rPr lang="de-AT" dirty="0" err="1" smtClean="0"/>
              <a:t>insufficient</a:t>
            </a:r>
            <a:r>
              <a:rPr lang="de-AT" dirty="0" smtClean="0"/>
              <a:t> </a:t>
            </a:r>
            <a:r>
              <a:rPr lang="de-AT" dirty="0" err="1" smtClean="0"/>
              <a:t>for</a:t>
            </a:r>
            <a:r>
              <a:rPr lang="de-AT" dirty="0" smtClean="0"/>
              <a:t> </a:t>
            </a:r>
            <a:r>
              <a:rPr lang="de-AT" dirty="0" err="1" smtClean="0"/>
              <a:t>impact</a:t>
            </a:r>
            <a:r>
              <a:rPr lang="de-AT" dirty="0" smtClean="0"/>
              <a:t> </a:t>
            </a:r>
            <a:r>
              <a:rPr lang="de-AT" dirty="0" err="1" smtClean="0"/>
              <a:t>assessment</a:t>
            </a:r>
            <a:endParaRPr lang="de-AT" dirty="0" smtClean="0"/>
          </a:p>
          <a:p>
            <a:r>
              <a:rPr lang="de-AT" dirty="0" smtClean="0"/>
              <a:t>Food </a:t>
            </a:r>
            <a:r>
              <a:rPr lang="de-AT" dirty="0" err="1" smtClean="0"/>
              <a:t>waste</a:t>
            </a:r>
            <a:r>
              <a:rPr lang="de-AT" dirty="0" smtClean="0"/>
              <a:t> </a:t>
            </a:r>
            <a:r>
              <a:rPr lang="de-AT" dirty="0" err="1" smtClean="0"/>
              <a:t>amounts</a:t>
            </a:r>
            <a:r>
              <a:rPr lang="de-AT" dirty="0" smtClean="0"/>
              <a:t> on </a:t>
            </a:r>
            <a:r>
              <a:rPr lang="de-AT" dirty="0" err="1" smtClean="0"/>
              <a:t>product</a:t>
            </a:r>
            <a:r>
              <a:rPr lang="de-AT" dirty="0" smtClean="0"/>
              <a:t> </a:t>
            </a:r>
            <a:r>
              <a:rPr lang="de-AT" dirty="0" err="1" smtClean="0"/>
              <a:t>level</a:t>
            </a:r>
            <a:r>
              <a:rPr lang="de-AT" dirty="0" smtClean="0"/>
              <a:t> </a:t>
            </a:r>
            <a:r>
              <a:rPr lang="de-AT" dirty="0" err="1" smtClean="0"/>
              <a:t>based</a:t>
            </a:r>
            <a:r>
              <a:rPr lang="de-AT" dirty="0" smtClean="0"/>
              <a:t> on </a:t>
            </a:r>
            <a:r>
              <a:rPr lang="de-AT" dirty="0" err="1" smtClean="0"/>
              <a:t>estimation</a:t>
            </a:r>
            <a:r>
              <a:rPr lang="de-AT" dirty="0" smtClean="0"/>
              <a:t> </a:t>
            </a:r>
            <a:r>
              <a:rPr lang="de-AT" dirty="0" err="1" smtClean="0"/>
              <a:t>by</a:t>
            </a:r>
            <a:r>
              <a:rPr lang="de-AT" dirty="0" smtClean="0"/>
              <a:t> </a:t>
            </a:r>
            <a:r>
              <a:rPr lang="de-AT" dirty="0" err="1" smtClean="0"/>
              <a:t>Gustavsson</a:t>
            </a:r>
            <a:r>
              <a:rPr lang="de-AT" dirty="0" smtClean="0"/>
              <a:t> et al., 2013 was </a:t>
            </a:r>
            <a:r>
              <a:rPr lang="de-AT" dirty="0" err="1" smtClean="0"/>
              <a:t>conducted</a:t>
            </a:r>
            <a:r>
              <a:rPr lang="de-AT" dirty="0" smtClean="0"/>
              <a:t> </a:t>
            </a:r>
            <a:r>
              <a:rPr lang="de-AT" dirty="0" err="1" smtClean="0"/>
              <a:t>to</a:t>
            </a:r>
            <a:r>
              <a:rPr lang="de-AT" dirty="0" smtClean="0"/>
              <a:t> </a:t>
            </a:r>
            <a:r>
              <a:rPr lang="de-AT" dirty="0" err="1" smtClean="0"/>
              <a:t>proceed</a:t>
            </a:r>
            <a:r>
              <a:rPr lang="de-AT" dirty="0" smtClean="0"/>
              <a:t> </a:t>
            </a:r>
            <a:r>
              <a:rPr lang="de-AT" dirty="0" err="1" smtClean="0"/>
              <a:t>further</a:t>
            </a:r>
            <a:endParaRPr lang="de-AT" dirty="0" smtClean="0"/>
          </a:p>
          <a:p>
            <a:endParaRPr lang="de-AT" dirty="0" smtClean="0"/>
          </a:p>
        </p:txBody>
      </p:sp>
      <p:sp>
        <p:nvSpPr>
          <p:cNvPr id="3" name="Titel 2"/>
          <p:cNvSpPr>
            <a:spLocks noGrp="1"/>
          </p:cNvSpPr>
          <p:nvPr>
            <p:ph type="title"/>
          </p:nvPr>
        </p:nvSpPr>
        <p:spPr/>
        <p:txBody>
          <a:bodyPr/>
          <a:lstStyle/>
          <a:p>
            <a:r>
              <a:rPr lang="de-AT" dirty="0" smtClean="0"/>
              <a:t>Data </a:t>
            </a:r>
            <a:r>
              <a:rPr lang="de-AT" dirty="0" err="1" smtClean="0"/>
              <a:t>gaps</a:t>
            </a:r>
            <a:endParaRPr lang="de-AT" dirty="0"/>
          </a:p>
        </p:txBody>
      </p:sp>
    </p:spTree>
    <p:extLst>
      <p:ext uri="{BB962C8B-B14F-4D97-AF65-F5344CB8AC3E}">
        <p14:creationId xmlns:p14="http://schemas.microsoft.com/office/powerpoint/2010/main" val="1189140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AT" smtClean="0"/>
              <a:t>Estimation of impact:</a:t>
            </a:r>
          </a:p>
          <a:p>
            <a:pPr lvl="1">
              <a:lnSpc>
                <a:spcPct val="110000"/>
              </a:lnSpc>
            </a:pPr>
            <a:r>
              <a:rPr lang="de-AT">
                <a:solidFill>
                  <a:srgbClr val="005696"/>
                </a:solidFill>
              </a:rPr>
              <a:t>Nutritional data</a:t>
            </a:r>
            <a:r>
              <a:rPr lang="de-AT"/>
              <a:t> from 3 national Food Composition Nutrient </a:t>
            </a:r>
            <a:r>
              <a:rPr lang="de-AT" smtClean="0"/>
              <a:t>Databases:  NL, UK, Sw, (USA: amino acids*)</a:t>
            </a:r>
          </a:p>
          <a:p>
            <a:pPr lvl="2"/>
            <a:r>
              <a:rPr lang="de-AT" sz="1800" smtClean="0"/>
              <a:t>Selected nutrients: </a:t>
            </a:r>
            <a:r>
              <a:rPr lang="en-GB" sz="1800"/>
              <a:t>vitamin A (relation with nutrient deficiency), beta-carotene, vitamin C and fibre. Optional: iron, zinc, n-3 fatty acids, </a:t>
            </a:r>
            <a:r>
              <a:rPr lang="en-GB" sz="1800" smtClean="0"/>
              <a:t>lysine* </a:t>
            </a:r>
            <a:r>
              <a:rPr lang="en-GB" sz="1800"/>
              <a:t>and </a:t>
            </a:r>
            <a:r>
              <a:rPr lang="en-GB" sz="1800" smtClean="0"/>
              <a:t>methionine* </a:t>
            </a:r>
            <a:endParaRPr lang="en-GB" sz="1800"/>
          </a:p>
          <a:p>
            <a:pPr lvl="1"/>
            <a:r>
              <a:rPr lang="de-AT">
                <a:solidFill>
                  <a:srgbClr val="005696"/>
                </a:solidFill>
              </a:rPr>
              <a:t>Amounts</a:t>
            </a:r>
            <a:r>
              <a:rPr lang="de-AT"/>
              <a:t> of wasted </a:t>
            </a:r>
            <a:r>
              <a:rPr lang="de-AT" smtClean="0"/>
              <a:t>products</a:t>
            </a:r>
          </a:p>
          <a:p>
            <a:pPr lvl="2"/>
            <a:r>
              <a:rPr lang="de-AT" sz="1800" smtClean="0"/>
              <a:t>Food waste amounts in EU (totals) </a:t>
            </a:r>
            <a:r>
              <a:rPr lang="de-AT" sz="1800" smtClean="0">
                <a:solidFill>
                  <a:srgbClr val="00B050"/>
                </a:solidFill>
              </a:rPr>
              <a:t>from T1.6</a:t>
            </a:r>
          </a:p>
          <a:p>
            <a:pPr lvl="2"/>
            <a:r>
              <a:rPr lang="de-AT" sz="1800" smtClean="0"/>
              <a:t>Translation of total waste </a:t>
            </a:r>
            <a:r>
              <a:rPr lang="de-AT" sz="1800"/>
              <a:t>amounts to food categories and to indicator product (groups) using FAO Food Balance Sheets  </a:t>
            </a:r>
            <a:r>
              <a:rPr lang="de-AT" sz="1800" smtClean="0">
                <a:solidFill>
                  <a:srgbClr val="00B050"/>
                </a:solidFill>
              </a:rPr>
              <a:t>Luke&amp;Boku</a:t>
            </a:r>
          </a:p>
          <a:p>
            <a:pPr marL="360000" lvl="1" indent="0">
              <a:lnSpc>
                <a:spcPct val="120000"/>
              </a:lnSpc>
              <a:buNone/>
            </a:pPr>
            <a:endParaRPr lang="de-AT" sz="1500" smtClean="0"/>
          </a:p>
          <a:p>
            <a:pPr marL="360000" lvl="1" indent="0">
              <a:lnSpc>
                <a:spcPct val="120000"/>
              </a:lnSpc>
              <a:buNone/>
            </a:pPr>
            <a:r>
              <a:rPr lang="de-AT" sz="1500" smtClean="0"/>
              <a:t>To consider: Nutritional data are on a product level, therefore FLW data are needed on a product level as well. As these data are not available, the results will be </a:t>
            </a:r>
            <a:r>
              <a:rPr lang="de-AT" sz="1500" u="sng" smtClean="0"/>
              <a:t>ESTIMATIONS</a:t>
            </a:r>
            <a:r>
              <a:rPr lang="de-AT" sz="1500" smtClean="0"/>
              <a:t> based on average nutrient composition of the indicator product food groups</a:t>
            </a:r>
            <a:endParaRPr lang="de-AT" sz="1500" u="sng"/>
          </a:p>
        </p:txBody>
      </p:sp>
      <p:sp>
        <p:nvSpPr>
          <p:cNvPr id="3" name="Titel 2"/>
          <p:cNvSpPr>
            <a:spLocks noGrp="1"/>
          </p:cNvSpPr>
          <p:nvPr>
            <p:ph type="title"/>
          </p:nvPr>
        </p:nvSpPr>
        <p:spPr/>
        <p:txBody>
          <a:bodyPr/>
          <a:lstStyle/>
          <a:p>
            <a:r>
              <a:rPr lang="de-AT" dirty="0" smtClean="0"/>
              <a:t>Impacts on </a:t>
            </a:r>
            <a:r>
              <a:rPr lang="de-AT" dirty="0" err="1" smtClean="0"/>
              <a:t>health</a:t>
            </a:r>
            <a:r>
              <a:rPr lang="de-AT" dirty="0" smtClean="0"/>
              <a:t> </a:t>
            </a:r>
            <a:r>
              <a:rPr lang="de-AT" dirty="0" err="1" smtClean="0"/>
              <a:t>and</a:t>
            </a:r>
            <a:r>
              <a:rPr lang="de-AT" dirty="0" smtClean="0"/>
              <a:t> </a:t>
            </a:r>
            <a:r>
              <a:rPr lang="de-AT" dirty="0" err="1" smtClean="0"/>
              <a:t>nutrition</a:t>
            </a:r>
            <a:r>
              <a:rPr lang="de-AT" dirty="0" smtClean="0"/>
              <a:t> </a:t>
            </a:r>
            <a:r>
              <a:rPr lang="de-AT" dirty="0" err="1" smtClean="0"/>
              <a:t>issues</a:t>
            </a:r>
            <a:endParaRPr lang="de-AT" dirty="0"/>
          </a:p>
        </p:txBody>
      </p:sp>
    </p:spTree>
    <p:extLst>
      <p:ext uri="{BB962C8B-B14F-4D97-AF65-F5344CB8AC3E}">
        <p14:creationId xmlns:p14="http://schemas.microsoft.com/office/powerpoint/2010/main" val="292586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en-GB" dirty="0" smtClean="0"/>
              <a:t>Objectives for WP1 </a:t>
            </a:r>
            <a:endParaRPr lang="en-GB" dirty="0"/>
          </a:p>
        </p:txBody>
      </p:sp>
      <p:sp>
        <p:nvSpPr>
          <p:cNvPr id="5" name="Platshållare för innehåll 4"/>
          <p:cNvSpPr txBox="1">
            <a:spLocks/>
          </p:cNvSpPr>
          <p:nvPr/>
        </p:nvSpPr>
        <p:spPr>
          <a:xfrm>
            <a:off x="467544" y="1556792"/>
            <a:ext cx="4320480" cy="4292350"/>
          </a:xfrm>
          <a:prstGeom prst="rect">
            <a:avLst/>
          </a:prstGeom>
        </p:spPr>
        <p:txBody>
          <a:bodyPr vert="horz" lIns="0" tIns="0" rIns="0" bIns="0" rtlCol="0">
            <a:noAutofit/>
          </a:bodyPr>
          <a:lstStyle>
            <a:lvl1pPr marL="360000" indent="-360000" algn="l" defTabSz="914400" rtl="0" eaLnBrk="1" latinLnBrk="0" hangingPunct="1">
              <a:lnSpc>
                <a:spcPts val="3600"/>
              </a:lnSpc>
              <a:spcBef>
                <a:spcPts val="0"/>
              </a:spcBef>
              <a:buClr>
                <a:srgbClr val="0BB14E"/>
              </a:buClr>
              <a:buFont typeface="Arial" pitchFamily="34" charset="0"/>
              <a:buChar char="•"/>
              <a:defRPr sz="2800" kern="1200" baseline="0">
                <a:solidFill>
                  <a:schemeClr val="tx1"/>
                </a:solidFill>
                <a:latin typeface="+mn-lt"/>
                <a:ea typeface="+mn-ea"/>
                <a:cs typeface="+mn-cs"/>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kern="1200" baseline="0" dirty="0" smtClean="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1600" dirty="0" smtClean="0"/>
              <a:t>Standard approach on system boundaries and a definition of food waste</a:t>
            </a:r>
          </a:p>
          <a:p>
            <a:pPr>
              <a:lnSpc>
                <a:spcPct val="100000"/>
              </a:lnSpc>
            </a:pPr>
            <a:endParaRPr lang="en-US" sz="1600" dirty="0" smtClean="0"/>
          </a:p>
          <a:p>
            <a:pPr>
              <a:lnSpc>
                <a:spcPct val="100000"/>
              </a:lnSpc>
            </a:pPr>
            <a:r>
              <a:rPr lang="en-US" sz="1600" dirty="0" smtClean="0"/>
              <a:t>Developing </a:t>
            </a:r>
            <a:r>
              <a:rPr lang="en-GB" sz="1600" dirty="0" smtClean="0"/>
              <a:t>standardised</a:t>
            </a:r>
            <a:r>
              <a:rPr lang="en-US" sz="1600" dirty="0" smtClean="0"/>
              <a:t> reporting methodologies</a:t>
            </a:r>
          </a:p>
          <a:p>
            <a:pPr>
              <a:lnSpc>
                <a:spcPct val="100000"/>
              </a:lnSpc>
            </a:pPr>
            <a:endParaRPr lang="en-US" sz="1600" dirty="0" smtClean="0"/>
          </a:p>
          <a:p>
            <a:pPr>
              <a:lnSpc>
                <a:spcPct val="100000"/>
              </a:lnSpc>
            </a:pPr>
            <a:r>
              <a:rPr lang="en-US" sz="1600" dirty="0" smtClean="0"/>
              <a:t>Mapping existing trends in relation to food waste prevention and reduction, relevant to social innovation in the food chain, </a:t>
            </a:r>
          </a:p>
          <a:p>
            <a:pPr>
              <a:lnSpc>
                <a:spcPct val="100000"/>
              </a:lnSpc>
            </a:pPr>
            <a:endParaRPr lang="en-US" sz="1600" dirty="0"/>
          </a:p>
          <a:p>
            <a:pPr>
              <a:lnSpc>
                <a:spcPct val="100000"/>
              </a:lnSpc>
            </a:pPr>
            <a:r>
              <a:rPr lang="en-US" sz="1600" dirty="0" smtClean="0"/>
              <a:t>Developing criteria for the assessment of socio-economic &amp; environmental impacts of food waste and providing baseline estimates</a:t>
            </a:r>
          </a:p>
          <a:p>
            <a:pPr>
              <a:lnSpc>
                <a:spcPct val="100000"/>
              </a:lnSpc>
            </a:pPr>
            <a:endParaRPr lang="en-US" sz="1600" dirty="0" smtClean="0"/>
          </a:p>
          <a:p>
            <a:pPr>
              <a:lnSpc>
                <a:spcPct val="100000"/>
              </a:lnSpc>
            </a:pPr>
            <a:r>
              <a:rPr lang="en-US" sz="1600" dirty="0" smtClean="0"/>
              <a:t>Establishing a Food Waste Quantification Manual</a:t>
            </a:r>
            <a:endParaRPr lang="sv-SE" sz="1600" dirty="0"/>
          </a:p>
        </p:txBody>
      </p:sp>
      <p:pic>
        <p:nvPicPr>
          <p:cNvPr id="6" name="Bildobjekt 5"/>
          <p:cNvPicPr>
            <a:picLocks noChangeAspect="1"/>
          </p:cNvPicPr>
          <p:nvPr/>
        </p:nvPicPr>
        <p:blipFill rotWithShape="1">
          <a:blip r:embed="rId2" cstate="print">
            <a:extLst>
              <a:ext uri="{28A0092B-C50C-407E-A947-70E740481C1C}">
                <a14:useLocalDpi xmlns:a14="http://schemas.microsoft.com/office/drawing/2010/main" val="0"/>
              </a:ext>
            </a:extLst>
          </a:blip>
          <a:srcRect l="6069" r="6069"/>
          <a:stretch/>
        </p:blipFill>
        <p:spPr>
          <a:xfrm>
            <a:off x="5014656" y="1412776"/>
            <a:ext cx="4154618" cy="3546394"/>
          </a:xfrm>
          <a:prstGeom prst="rect">
            <a:avLst/>
          </a:prstGeom>
        </p:spPr>
      </p:pic>
    </p:spTree>
    <p:extLst>
      <p:ext uri="{BB962C8B-B14F-4D97-AF65-F5344CB8AC3E}">
        <p14:creationId xmlns:p14="http://schemas.microsoft.com/office/powerpoint/2010/main" val="3846599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AT" smtClean="0"/>
              <a:t>Assumptions:</a:t>
            </a:r>
          </a:p>
          <a:p>
            <a:pPr lvl="1">
              <a:lnSpc>
                <a:spcPct val="110000"/>
              </a:lnSpc>
            </a:pPr>
            <a:r>
              <a:rPr lang="de-AT" smtClean="0">
                <a:solidFill>
                  <a:srgbClr val="005696"/>
                </a:solidFill>
              </a:rPr>
              <a:t>Nutritional </a:t>
            </a:r>
            <a:r>
              <a:rPr lang="de-AT">
                <a:solidFill>
                  <a:srgbClr val="005696"/>
                </a:solidFill>
              </a:rPr>
              <a:t>data</a:t>
            </a:r>
            <a:r>
              <a:rPr lang="de-AT"/>
              <a:t> </a:t>
            </a:r>
            <a:r>
              <a:rPr lang="de-AT" smtClean="0"/>
              <a:t>from food composition databases are an estimate for the nutrient composition of waste/inedible parts from the (indicator) food products. This will be an overestimation for the nutrient content of waste.</a:t>
            </a:r>
            <a:endParaRPr lang="en-GB" sz="1800"/>
          </a:p>
          <a:p>
            <a:pPr lvl="1">
              <a:lnSpc>
                <a:spcPct val="100000"/>
              </a:lnSpc>
            </a:pPr>
            <a:r>
              <a:rPr lang="de-AT" smtClean="0"/>
              <a:t>Estimated </a:t>
            </a:r>
            <a:r>
              <a:rPr lang="de-AT" smtClean="0">
                <a:solidFill>
                  <a:srgbClr val="005696"/>
                </a:solidFill>
              </a:rPr>
              <a:t>amounts</a:t>
            </a:r>
            <a:r>
              <a:rPr lang="de-AT" smtClean="0"/>
              <a:t> of wasted (indicator) product groups are representative for total FLW </a:t>
            </a:r>
          </a:p>
          <a:p>
            <a:pPr lvl="1"/>
            <a:endParaRPr lang="de-AT" smtClean="0"/>
          </a:p>
          <a:p>
            <a:pPr marL="474300" indent="-457200"/>
            <a:r>
              <a:rPr lang="de-AT" smtClean="0"/>
              <a:t>Calculation/estimation of the impact on nutrient composition will follow soon</a:t>
            </a:r>
          </a:p>
        </p:txBody>
      </p:sp>
      <p:sp>
        <p:nvSpPr>
          <p:cNvPr id="3" name="Titel 2"/>
          <p:cNvSpPr>
            <a:spLocks noGrp="1"/>
          </p:cNvSpPr>
          <p:nvPr>
            <p:ph type="title"/>
          </p:nvPr>
        </p:nvSpPr>
        <p:spPr/>
        <p:txBody>
          <a:bodyPr/>
          <a:lstStyle/>
          <a:p>
            <a:r>
              <a:rPr lang="de-AT" dirty="0" smtClean="0"/>
              <a:t>Impacts on </a:t>
            </a:r>
            <a:r>
              <a:rPr lang="de-AT" dirty="0" err="1" smtClean="0"/>
              <a:t>health</a:t>
            </a:r>
            <a:r>
              <a:rPr lang="de-AT" dirty="0" smtClean="0"/>
              <a:t> </a:t>
            </a:r>
            <a:r>
              <a:rPr lang="de-AT" dirty="0" err="1" smtClean="0"/>
              <a:t>and</a:t>
            </a:r>
            <a:r>
              <a:rPr lang="de-AT" dirty="0" smtClean="0"/>
              <a:t> </a:t>
            </a:r>
            <a:r>
              <a:rPr lang="de-AT" dirty="0" err="1" smtClean="0"/>
              <a:t>nutrition</a:t>
            </a:r>
            <a:r>
              <a:rPr lang="de-AT" dirty="0" smtClean="0"/>
              <a:t> </a:t>
            </a:r>
            <a:r>
              <a:rPr lang="de-AT" dirty="0" err="1" smtClean="0"/>
              <a:t>issues</a:t>
            </a:r>
            <a:endParaRPr lang="de-AT" dirty="0"/>
          </a:p>
        </p:txBody>
      </p:sp>
    </p:spTree>
    <p:extLst>
      <p:ext uri="{BB962C8B-B14F-4D97-AF65-F5344CB8AC3E}">
        <p14:creationId xmlns:p14="http://schemas.microsoft.com/office/powerpoint/2010/main" val="3009354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8000" y="360934"/>
            <a:ext cx="8229600" cy="907826"/>
          </a:xfrm>
        </p:spPr>
        <p:txBody>
          <a:bodyPr>
            <a:noAutofit/>
          </a:bodyPr>
          <a:lstStyle/>
          <a:p>
            <a:pPr algn="just"/>
            <a:r>
              <a:rPr lang="de-AT" sz="2800" dirty="0" err="1" smtClean="0"/>
              <a:t>Social</a:t>
            </a:r>
            <a:r>
              <a:rPr lang="de-AT" sz="2800" dirty="0" smtClean="0"/>
              <a:t> </a:t>
            </a:r>
            <a:r>
              <a:rPr lang="de-AT" sz="2800" dirty="0" err="1" smtClean="0"/>
              <a:t>impacts</a:t>
            </a:r>
            <a:r>
              <a:rPr lang="de-AT" sz="2800" dirty="0" smtClean="0"/>
              <a:t> of food </a:t>
            </a:r>
            <a:r>
              <a:rPr lang="de-AT" sz="2800" dirty="0" err="1" smtClean="0"/>
              <a:t>banks</a:t>
            </a:r>
            <a:r>
              <a:rPr lang="de-AT" sz="2800" dirty="0" smtClean="0"/>
              <a:t> </a:t>
            </a:r>
            <a:r>
              <a:rPr lang="de-AT" sz="2800" dirty="0" err="1" smtClean="0"/>
              <a:t>and</a:t>
            </a:r>
            <a:r>
              <a:rPr lang="de-AT" sz="2800" dirty="0" smtClean="0"/>
              <a:t> </a:t>
            </a:r>
            <a:br>
              <a:rPr lang="de-AT" sz="2800" dirty="0" smtClean="0"/>
            </a:br>
            <a:r>
              <a:rPr lang="de-AT" sz="2800" dirty="0" err="1" smtClean="0"/>
              <a:t>food</a:t>
            </a:r>
            <a:r>
              <a:rPr lang="de-AT" sz="2800" dirty="0" smtClean="0"/>
              <a:t> </a:t>
            </a:r>
            <a:r>
              <a:rPr lang="de-AT" sz="2800" dirty="0" err="1" smtClean="0"/>
              <a:t>redistribution</a:t>
            </a:r>
            <a:r>
              <a:rPr lang="de-AT" sz="2800" dirty="0" smtClean="0"/>
              <a:t> initiatives</a:t>
            </a:r>
            <a:endParaRPr lang="de-AT" sz="2800" dirty="0"/>
          </a:p>
        </p:txBody>
      </p:sp>
      <p:graphicFrame>
        <p:nvGraphicFramePr>
          <p:cNvPr id="5" name="Diagramma 4"/>
          <p:cNvGraphicFramePr/>
          <p:nvPr>
            <p:extLst>
              <p:ext uri="{D42A27DB-BD31-4B8C-83A1-F6EECF244321}">
                <p14:modId xmlns:p14="http://schemas.microsoft.com/office/powerpoint/2010/main" val="3159963172"/>
              </p:ext>
            </p:extLst>
          </p:nvPr>
        </p:nvGraphicFramePr>
        <p:xfrm>
          <a:off x="467544" y="3113092"/>
          <a:ext cx="8280920" cy="247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po 7"/>
          <p:cNvGrpSpPr/>
          <p:nvPr/>
        </p:nvGrpSpPr>
        <p:grpSpPr>
          <a:xfrm>
            <a:off x="470403" y="2708920"/>
            <a:ext cx="8229600" cy="280799"/>
            <a:chOff x="0" y="521336"/>
            <a:chExt cx="8229600" cy="280799"/>
          </a:xfrm>
        </p:grpSpPr>
        <p:sp>
          <p:nvSpPr>
            <p:cNvPr id="9" name="Rettangolo arrotondato 8"/>
            <p:cNvSpPr/>
            <p:nvPr/>
          </p:nvSpPr>
          <p:spPr>
            <a:xfrm>
              <a:off x="0" y="521336"/>
              <a:ext cx="8229600" cy="2807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ttangolo 9"/>
            <p:cNvSpPr/>
            <p:nvPr/>
          </p:nvSpPr>
          <p:spPr>
            <a:xfrm>
              <a:off x="13707" y="535043"/>
              <a:ext cx="8202186" cy="253385"/>
            </a:xfrm>
            <a:prstGeom prst="rect">
              <a:avLst/>
            </a:prstGeom>
            <a:solidFill>
              <a:schemeClr val="tx2">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kern="1200" baseline="0" dirty="0" smtClean="0">
                  <a:solidFill>
                    <a:schemeClr val="tx1"/>
                  </a:solidFill>
                </a:rPr>
                <a:t>Objectives</a:t>
              </a:r>
              <a:endParaRPr lang="it-IT" kern="1200" dirty="0">
                <a:solidFill>
                  <a:schemeClr val="tx1"/>
                </a:solidFill>
              </a:endParaRPr>
            </a:p>
          </p:txBody>
        </p:sp>
      </p:grpSp>
      <p:sp>
        <p:nvSpPr>
          <p:cNvPr id="12" name="Rettangolo 11"/>
          <p:cNvSpPr/>
          <p:nvPr/>
        </p:nvSpPr>
        <p:spPr>
          <a:xfrm>
            <a:off x="454157" y="1484784"/>
            <a:ext cx="8229600" cy="646331"/>
          </a:xfrm>
          <a:prstGeom prst="rect">
            <a:avLst/>
          </a:prstGeom>
        </p:spPr>
        <p:txBody>
          <a:bodyPr wrap="square">
            <a:spAutoFit/>
          </a:bodyPr>
          <a:lstStyle/>
          <a:p>
            <a:pPr lvl="0"/>
            <a:r>
              <a:rPr lang="en-US" b="1" dirty="0"/>
              <a:t>Background</a:t>
            </a:r>
            <a:r>
              <a:rPr lang="en-US" dirty="0"/>
              <a:t>: food redistribution initiatives have several </a:t>
            </a:r>
            <a:r>
              <a:rPr lang="en-US" b="1" dirty="0"/>
              <a:t>(positive and negative) socio-economic implications</a:t>
            </a:r>
            <a:r>
              <a:rPr lang="en-US" dirty="0"/>
              <a:t>.</a:t>
            </a:r>
            <a:endParaRPr lang="it-IT" dirty="0"/>
          </a:p>
        </p:txBody>
      </p:sp>
    </p:spTree>
    <p:extLst>
      <p:ext uri="{BB962C8B-B14F-4D97-AF65-F5344CB8AC3E}">
        <p14:creationId xmlns:p14="http://schemas.microsoft.com/office/powerpoint/2010/main" val="433600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412776"/>
            <a:ext cx="8229600" cy="4680520"/>
          </a:xfrm>
        </p:spPr>
        <p:txBody>
          <a:bodyPr>
            <a:normAutofit fontScale="32500" lnSpcReduction="20000"/>
          </a:bodyPr>
          <a:lstStyle/>
          <a:p>
            <a:pPr marL="0" indent="0" algn="just">
              <a:buNone/>
            </a:pPr>
            <a:r>
              <a:rPr lang="en-US" sz="5500" b="1" dirty="0" smtClean="0"/>
              <a:t>Preliminary results</a:t>
            </a:r>
          </a:p>
          <a:p>
            <a:pPr marL="0" indent="0" algn="just">
              <a:buNone/>
            </a:pPr>
            <a:r>
              <a:rPr lang="en-US" sz="5500" dirty="0" err="1" smtClean="0">
                <a:solidFill>
                  <a:srgbClr val="FF0000"/>
                </a:solidFill>
              </a:rPr>
              <a:t>Obj</a:t>
            </a:r>
            <a:r>
              <a:rPr lang="en-US" sz="5500" dirty="0" smtClean="0">
                <a:solidFill>
                  <a:srgbClr val="FF0000"/>
                </a:solidFill>
              </a:rPr>
              <a:t> 1. </a:t>
            </a:r>
            <a:r>
              <a:rPr lang="en-US" sz="5500" dirty="0" smtClean="0"/>
              <a:t>The literature review suggested </a:t>
            </a:r>
            <a:r>
              <a:rPr lang="en-US" sz="5500" b="1" dirty="0" smtClean="0"/>
              <a:t>123 </a:t>
            </a:r>
            <a:r>
              <a:rPr lang="en-US" sz="5500" b="1" dirty="0"/>
              <a:t>different positive and negative socio-economic impacts</a:t>
            </a:r>
            <a:r>
              <a:rPr lang="en-US" sz="5500" dirty="0"/>
              <a:t> associated to food redistribution </a:t>
            </a:r>
            <a:r>
              <a:rPr lang="en-US" sz="5500" dirty="0" smtClean="0"/>
              <a:t>initiatives.</a:t>
            </a:r>
          </a:p>
          <a:p>
            <a:pPr marL="0" indent="0" algn="just">
              <a:buNone/>
            </a:pPr>
            <a:endParaRPr lang="en-US" sz="5500" dirty="0" smtClean="0"/>
          </a:p>
          <a:p>
            <a:pPr marL="0" indent="0" algn="just">
              <a:buNone/>
            </a:pPr>
            <a:r>
              <a:rPr lang="en-US" sz="5500" dirty="0" err="1" smtClean="0">
                <a:solidFill>
                  <a:srgbClr val="FF0000"/>
                </a:solidFill>
              </a:rPr>
              <a:t>Obj</a:t>
            </a:r>
            <a:r>
              <a:rPr lang="en-US" sz="5500" dirty="0" smtClean="0">
                <a:solidFill>
                  <a:srgbClr val="FF0000"/>
                </a:solidFill>
              </a:rPr>
              <a:t> 2</a:t>
            </a:r>
            <a:r>
              <a:rPr lang="en-US" sz="5500" dirty="0">
                <a:solidFill>
                  <a:srgbClr val="FF0000"/>
                </a:solidFill>
              </a:rPr>
              <a:t>. </a:t>
            </a:r>
            <a:r>
              <a:rPr lang="en-US" sz="5500" dirty="0"/>
              <a:t>The methodology to assess social capital was based on the approach developed by the World Bank in 2004 (</a:t>
            </a:r>
            <a:r>
              <a:rPr lang="en-US" sz="5500" i="1" dirty="0" err="1"/>
              <a:t>Grootaert</a:t>
            </a:r>
            <a:r>
              <a:rPr lang="en-US" sz="5500" i="1" dirty="0"/>
              <a:t> C., Narayan D., </a:t>
            </a:r>
            <a:r>
              <a:rPr lang="en-US" sz="5500" i="1" dirty="0" err="1"/>
              <a:t>Nyhan</a:t>
            </a:r>
            <a:r>
              <a:rPr lang="en-US" sz="5500" i="1" dirty="0"/>
              <a:t> Jones V., </a:t>
            </a:r>
            <a:r>
              <a:rPr lang="en-US" sz="5500" i="1" dirty="0" err="1"/>
              <a:t>Woolcock</a:t>
            </a:r>
            <a:r>
              <a:rPr lang="en-US" sz="5500" i="1" dirty="0"/>
              <a:t> M., (2004</a:t>
            </a:r>
            <a:r>
              <a:rPr lang="en-US" sz="5500" dirty="0"/>
              <a:t>), Measuring Social Capital. An integrated Questionnaire, Working Paper n. 18, The World Bank, Washington D.C</a:t>
            </a:r>
            <a:r>
              <a:rPr lang="en-US" sz="5500" dirty="0" smtClean="0"/>
              <a:t>.</a:t>
            </a:r>
          </a:p>
          <a:p>
            <a:pPr marL="0" indent="0" algn="just">
              <a:buNone/>
            </a:pPr>
            <a:r>
              <a:rPr lang="en-US" sz="5500" dirty="0" smtClean="0"/>
              <a:t>Social capital is defined as a set </a:t>
            </a:r>
            <a:r>
              <a:rPr lang="en-US" sz="5500" dirty="0"/>
              <a:t>of behavioral norms that increase cooperation and trust </a:t>
            </a:r>
            <a:r>
              <a:rPr lang="en-US" sz="5500" dirty="0" smtClean="0"/>
              <a:t>leading to an improvement of </a:t>
            </a:r>
            <a:r>
              <a:rPr lang="en-US" sz="5500" dirty="0"/>
              <a:t>the community welfare</a:t>
            </a:r>
            <a:r>
              <a:rPr lang="en-US" sz="5500" dirty="0" smtClean="0"/>
              <a:t>.</a:t>
            </a:r>
          </a:p>
          <a:p>
            <a:pPr marL="0" indent="0" algn="just">
              <a:buNone/>
            </a:pPr>
            <a:endParaRPr lang="de-AT" sz="2200" dirty="0"/>
          </a:p>
        </p:txBody>
      </p:sp>
      <p:sp>
        <p:nvSpPr>
          <p:cNvPr id="6" name="Titel 2"/>
          <p:cNvSpPr>
            <a:spLocks noGrp="1"/>
          </p:cNvSpPr>
          <p:nvPr>
            <p:ph type="title"/>
          </p:nvPr>
        </p:nvSpPr>
        <p:spPr>
          <a:xfrm>
            <a:off x="468000" y="360934"/>
            <a:ext cx="8229600" cy="907826"/>
          </a:xfrm>
        </p:spPr>
        <p:txBody>
          <a:bodyPr>
            <a:noAutofit/>
          </a:bodyPr>
          <a:lstStyle/>
          <a:p>
            <a:pPr algn="just"/>
            <a:r>
              <a:rPr lang="de-AT" sz="2800" dirty="0" err="1" smtClean="0"/>
              <a:t>Social</a:t>
            </a:r>
            <a:r>
              <a:rPr lang="de-AT" sz="2800" dirty="0" smtClean="0"/>
              <a:t> </a:t>
            </a:r>
            <a:r>
              <a:rPr lang="de-AT" sz="2800" dirty="0" err="1" smtClean="0"/>
              <a:t>impacts</a:t>
            </a:r>
            <a:r>
              <a:rPr lang="de-AT" sz="2800" dirty="0" smtClean="0"/>
              <a:t> of food </a:t>
            </a:r>
            <a:r>
              <a:rPr lang="de-AT" sz="2800" dirty="0" err="1" smtClean="0"/>
              <a:t>banks</a:t>
            </a:r>
            <a:r>
              <a:rPr lang="de-AT" sz="2800" dirty="0" smtClean="0"/>
              <a:t> </a:t>
            </a:r>
            <a:r>
              <a:rPr lang="de-AT" sz="2800" dirty="0" err="1" smtClean="0"/>
              <a:t>and</a:t>
            </a:r>
            <a:r>
              <a:rPr lang="de-AT" sz="2800" dirty="0" smtClean="0"/>
              <a:t> </a:t>
            </a:r>
            <a:br>
              <a:rPr lang="de-AT" sz="2800" dirty="0" smtClean="0"/>
            </a:br>
            <a:r>
              <a:rPr lang="de-AT" sz="2800" dirty="0" err="1" smtClean="0"/>
              <a:t>food</a:t>
            </a:r>
            <a:r>
              <a:rPr lang="de-AT" sz="2800" dirty="0" smtClean="0"/>
              <a:t> </a:t>
            </a:r>
            <a:r>
              <a:rPr lang="de-AT" sz="2800" dirty="0" err="1" smtClean="0"/>
              <a:t>redistribution</a:t>
            </a:r>
            <a:r>
              <a:rPr lang="de-AT" sz="2800" dirty="0" smtClean="0"/>
              <a:t> initiatives</a:t>
            </a:r>
            <a:endParaRPr lang="de-AT" sz="2800" dirty="0"/>
          </a:p>
        </p:txBody>
      </p:sp>
    </p:spTree>
    <p:extLst>
      <p:ext uri="{BB962C8B-B14F-4D97-AF65-F5344CB8AC3E}">
        <p14:creationId xmlns:p14="http://schemas.microsoft.com/office/powerpoint/2010/main" val="4069540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412776"/>
            <a:ext cx="8229600" cy="1008112"/>
          </a:xfrm>
        </p:spPr>
        <p:txBody>
          <a:bodyPr>
            <a:noAutofit/>
          </a:bodyPr>
          <a:lstStyle/>
          <a:p>
            <a:pPr marL="0" indent="0" algn="just">
              <a:buNone/>
            </a:pPr>
            <a:r>
              <a:rPr lang="en-US" sz="1800" dirty="0" err="1" smtClean="0">
                <a:solidFill>
                  <a:srgbClr val="FF0000"/>
                </a:solidFill>
              </a:rPr>
              <a:t>Obj</a:t>
            </a:r>
            <a:r>
              <a:rPr lang="en-US" sz="1800" dirty="0" smtClean="0">
                <a:solidFill>
                  <a:srgbClr val="FF0000"/>
                </a:solidFill>
              </a:rPr>
              <a:t> 3. </a:t>
            </a:r>
            <a:r>
              <a:rPr lang="en-US" sz="1800" dirty="0" smtClean="0"/>
              <a:t>A survey was distributed to over 200 European </a:t>
            </a:r>
            <a:r>
              <a:rPr lang="en-US" sz="1800" dirty="0"/>
              <a:t>food redistribution </a:t>
            </a:r>
            <a:r>
              <a:rPr lang="en-US" sz="1800" dirty="0" smtClean="0"/>
              <a:t>activities </a:t>
            </a:r>
            <a:r>
              <a:rPr lang="en-US" sz="1800" dirty="0"/>
              <a:t>to quantify the six dimensions that </a:t>
            </a:r>
            <a:r>
              <a:rPr lang="en-GB" sz="1800" dirty="0"/>
              <a:t>constitute the basis </a:t>
            </a:r>
            <a:r>
              <a:rPr lang="en-GB" sz="1800" dirty="0" smtClean="0"/>
              <a:t>for </a:t>
            </a:r>
            <a:r>
              <a:rPr lang="en-US" sz="1800" dirty="0" smtClean="0"/>
              <a:t>the </a:t>
            </a:r>
            <a:r>
              <a:rPr lang="en-US" sz="1800" b="1" dirty="0"/>
              <a:t>social </a:t>
            </a:r>
            <a:r>
              <a:rPr lang="en-US" sz="1800" b="1" smtClean="0"/>
              <a:t>capital</a:t>
            </a:r>
            <a:r>
              <a:rPr lang="en-US" sz="1800" smtClean="0"/>
              <a:t> assessment.</a:t>
            </a:r>
            <a:endParaRPr lang="en-US" sz="1800" dirty="0"/>
          </a:p>
        </p:txBody>
      </p:sp>
      <p:sp>
        <p:nvSpPr>
          <p:cNvPr id="5" name="Titel 2"/>
          <p:cNvSpPr>
            <a:spLocks noGrp="1"/>
          </p:cNvSpPr>
          <p:nvPr>
            <p:ph type="title"/>
          </p:nvPr>
        </p:nvSpPr>
        <p:spPr>
          <a:xfrm>
            <a:off x="468000" y="360934"/>
            <a:ext cx="8229600" cy="907826"/>
          </a:xfrm>
        </p:spPr>
        <p:txBody>
          <a:bodyPr>
            <a:noAutofit/>
          </a:bodyPr>
          <a:lstStyle/>
          <a:p>
            <a:pPr algn="just"/>
            <a:r>
              <a:rPr lang="de-AT" sz="2800" dirty="0" err="1" smtClean="0"/>
              <a:t>Social</a:t>
            </a:r>
            <a:r>
              <a:rPr lang="de-AT" sz="2800" dirty="0" smtClean="0"/>
              <a:t> </a:t>
            </a:r>
            <a:r>
              <a:rPr lang="de-AT" sz="2800" dirty="0" err="1" smtClean="0"/>
              <a:t>impacts</a:t>
            </a:r>
            <a:r>
              <a:rPr lang="de-AT" sz="2800" dirty="0" smtClean="0"/>
              <a:t> of food </a:t>
            </a:r>
            <a:r>
              <a:rPr lang="de-AT" sz="2800" dirty="0" err="1" smtClean="0"/>
              <a:t>banks</a:t>
            </a:r>
            <a:r>
              <a:rPr lang="de-AT" sz="2800" dirty="0" smtClean="0"/>
              <a:t> </a:t>
            </a:r>
            <a:r>
              <a:rPr lang="de-AT" sz="2800" dirty="0" err="1" smtClean="0"/>
              <a:t>and</a:t>
            </a:r>
            <a:r>
              <a:rPr lang="de-AT" sz="2800" dirty="0" smtClean="0"/>
              <a:t> </a:t>
            </a:r>
            <a:br>
              <a:rPr lang="de-AT" sz="2800" dirty="0" smtClean="0"/>
            </a:br>
            <a:r>
              <a:rPr lang="de-AT" sz="2800" dirty="0" err="1" smtClean="0"/>
              <a:t>food</a:t>
            </a:r>
            <a:r>
              <a:rPr lang="de-AT" sz="2800" dirty="0" smtClean="0"/>
              <a:t> </a:t>
            </a:r>
            <a:r>
              <a:rPr lang="de-AT" sz="2800" dirty="0" err="1" smtClean="0"/>
              <a:t>redistribution</a:t>
            </a:r>
            <a:r>
              <a:rPr lang="de-AT" sz="2800" dirty="0" smtClean="0"/>
              <a:t> initiatives</a:t>
            </a:r>
            <a:endParaRPr lang="de-AT" sz="2800" dirty="0"/>
          </a:p>
        </p:txBody>
      </p:sp>
      <p:graphicFrame>
        <p:nvGraphicFramePr>
          <p:cNvPr id="7" name="Diagramma 6"/>
          <p:cNvGraphicFramePr/>
          <p:nvPr>
            <p:extLst>
              <p:ext uri="{D42A27DB-BD31-4B8C-83A1-F6EECF244321}">
                <p14:modId xmlns:p14="http://schemas.microsoft.com/office/powerpoint/2010/main" val="3587952687"/>
              </p:ext>
            </p:extLst>
          </p:nvPr>
        </p:nvGraphicFramePr>
        <p:xfrm>
          <a:off x="755576" y="2276872"/>
          <a:ext cx="712879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po 7"/>
          <p:cNvGrpSpPr/>
          <p:nvPr/>
        </p:nvGrpSpPr>
        <p:grpSpPr>
          <a:xfrm>
            <a:off x="3779912" y="3645024"/>
            <a:ext cx="1080120" cy="1095871"/>
            <a:chOff x="2880320" y="1440158"/>
            <a:chExt cx="879847" cy="879847"/>
          </a:xfrm>
        </p:grpSpPr>
        <p:sp>
          <p:nvSpPr>
            <p:cNvPr id="9" name="Ovale 8"/>
            <p:cNvSpPr/>
            <p:nvPr/>
          </p:nvSpPr>
          <p:spPr>
            <a:xfrm>
              <a:off x="2880320" y="1440158"/>
              <a:ext cx="879847" cy="87984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e 4"/>
            <p:cNvSpPr/>
            <p:nvPr/>
          </p:nvSpPr>
          <p:spPr>
            <a:xfrm>
              <a:off x="3009171" y="1569009"/>
              <a:ext cx="622145" cy="6221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266700" rtl="0">
                <a:lnSpc>
                  <a:spcPct val="90000"/>
                </a:lnSpc>
                <a:spcBef>
                  <a:spcPct val="0"/>
                </a:spcBef>
                <a:spcAft>
                  <a:spcPct val="35000"/>
                </a:spcAft>
              </a:pPr>
              <a:r>
                <a:rPr lang="en-US" sz="1200" b="1" kern="1200" dirty="0" smtClean="0">
                  <a:solidFill>
                    <a:schemeClr val="tx1"/>
                  </a:solidFill>
                </a:rPr>
                <a:t>Social capital</a:t>
              </a:r>
              <a:endParaRPr lang="it-IT" sz="1200" b="1" kern="1200" dirty="0">
                <a:solidFill>
                  <a:schemeClr val="tx1"/>
                </a:solidFill>
              </a:endParaRPr>
            </a:p>
          </p:txBody>
        </p:sp>
      </p:grpSp>
    </p:spTree>
    <p:extLst>
      <p:ext uri="{BB962C8B-B14F-4D97-AF65-F5344CB8AC3E}">
        <p14:creationId xmlns:p14="http://schemas.microsoft.com/office/powerpoint/2010/main" val="2235273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pPr marL="0" indent="0">
              <a:buNone/>
            </a:pPr>
            <a:r>
              <a:rPr lang="sv-SE" dirty="0"/>
              <a:t>Three-step process:</a:t>
            </a:r>
          </a:p>
          <a:p>
            <a:pPr marL="514350" indent="-514350">
              <a:buFont typeface="+mj-lt"/>
              <a:buAutoNum type="arabicPeriod"/>
            </a:pPr>
            <a:r>
              <a:rPr lang="sv-SE" dirty="0"/>
              <a:t>Theoratical Framework on the economics of FLW</a:t>
            </a:r>
          </a:p>
          <a:p>
            <a:pPr marL="857250" lvl="1" indent="-514350">
              <a:buFont typeface="Wingdings" panose="05000000000000000000" pitchFamily="2" charset="2"/>
              <a:buChar char="v"/>
            </a:pPr>
            <a:r>
              <a:rPr lang="sv-SE" dirty="0"/>
              <a:t>Study by University of Bologna research team (2013,FAO Funds)</a:t>
            </a:r>
          </a:p>
          <a:p>
            <a:pPr marL="1297350" lvl="2" indent="-514350">
              <a:buFont typeface="Wingdings" panose="05000000000000000000" pitchFamily="2" charset="2"/>
              <a:buChar char="Ø"/>
            </a:pPr>
            <a:r>
              <a:rPr lang="sv-SE" sz="1800" dirty="0"/>
              <a:t>Macro-economics e.g. Inflation; trade at national/regional/global levels</a:t>
            </a:r>
          </a:p>
          <a:p>
            <a:pPr marL="1297350" lvl="2" indent="-514350">
              <a:buFont typeface="Wingdings" panose="05000000000000000000" pitchFamily="2" charset="2"/>
              <a:buChar char="Ø"/>
            </a:pPr>
            <a:r>
              <a:rPr lang="sv-SE" sz="1800" dirty="0"/>
              <a:t>Micro-economic conditions e.g. Utility and profit maximization</a:t>
            </a:r>
          </a:p>
          <a:p>
            <a:pPr marL="1297350" lvl="2" indent="-514350">
              <a:buFont typeface="Wingdings" panose="05000000000000000000" pitchFamily="2" charset="2"/>
              <a:buChar char="Ø"/>
            </a:pPr>
            <a:r>
              <a:rPr lang="sv-SE" sz="1800" dirty="0"/>
              <a:t>Non-economic conditions e.g. Social norms, policies, climate </a:t>
            </a:r>
          </a:p>
          <a:p>
            <a:pPr marL="783000" lvl="2" indent="0">
              <a:buNone/>
            </a:pPr>
            <a:endParaRPr lang="sv-SE" sz="1200" dirty="0"/>
          </a:p>
          <a:p>
            <a:pPr marL="514350" indent="-514350">
              <a:buFont typeface="+mj-lt"/>
              <a:buAutoNum type="arabicPeriod"/>
            </a:pPr>
            <a:r>
              <a:rPr lang="sv-SE" dirty="0"/>
              <a:t>Modelling and Quantifying impacts  FLW reduction</a:t>
            </a:r>
          </a:p>
          <a:p>
            <a:pPr marL="857250" lvl="1" indent="-514350">
              <a:buFont typeface="Wingdings" panose="05000000000000000000" pitchFamily="2" charset="2"/>
              <a:buChar char="v"/>
            </a:pPr>
            <a:r>
              <a:rPr lang="sv-SE" dirty="0">
                <a:solidFill>
                  <a:prstClr val="black"/>
                </a:solidFill>
              </a:rPr>
              <a:t>FAO-LEI Study (2014, FAO Funds)</a:t>
            </a:r>
          </a:p>
          <a:p>
            <a:pPr marL="1297350" lvl="2" indent="-514350">
              <a:buFont typeface="Wingdings" panose="05000000000000000000" pitchFamily="2" charset="2"/>
              <a:buChar char="Ø"/>
            </a:pPr>
            <a:r>
              <a:rPr lang="en-GB" sz="1800" dirty="0">
                <a:solidFill>
                  <a:prstClr val="black"/>
                </a:solidFill>
              </a:rPr>
              <a:t>The Impacts of Reducing Food loss and Waste in the EU on Sub-Saharan Africa. A focus on food prices and price transmission effects. </a:t>
            </a:r>
            <a:endParaRPr lang="sv-SE" sz="1800" dirty="0">
              <a:solidFill>
                <a:prstClr val="black"/>
              </a:solidFill>
            </a:endParaRPr>
          </a:p>
          <a:p>
            <a:pPr marL="1297350" lvl="2" indent="-514350">
              <a:buFont typeface="Wingdings" panose="05000000000000000000" pitchFamily="2" charset="2"/>
              <a:buChar char="Ø"/>
            </a:pPr>
            <a:r>
              <a:rPr lang="sv-SE" sz="1800" dirty="0">
                <a:solidFill>
                  <a:prstClr val="black"/>
                </a:solidFill>
              </a:rPr>
              <a:t>Scenario analysis using CGE model- MAGNET</a:t>
            </a:r>
          </a:p>
          <a:p>
            <a:endParaRPr lang="de-AT" dirty="0"/>
          </a:p>
        </p:txBody>
      </p:sp>
      <p:sp>
        <p:nvSpPr>
          <p:cNvPr id="3" name="Titel 2"/>
          <p:cNvSpPr>
            <a:spLocks noGrp="1"/>
          </p:cNvSpPr>
          <p:nvPr>
            <p:ph type="title"/>
          </p:nvPr>
        </p:nvSpPr>
        <p:spPr/>
        <p:txBody>
          <a:bodyPr/>
          <a:lstStyle/>
          <a:p>
            <a:r>
              <a:rPr lang="de-AT" dirty="0" smtClean="0"/>
              <a:t>Impacts on global food </a:t>
            </a:r>
            <a:r>
              <a:rPr lang="de-AT" dirty="0" err="1" smtClean="0"/>
              <a:t>prices</a:t>
            </a:r>
            <a:endParaRPr lang="de-AT" dirty="0"/>
          </a:p>
        </p:txBody>
      </p:sp>
    </p:spTree>
    <p:extLst>
      <p:ext uri="{BB962C8B-B14F-4D97-AF65-F5344CB8AC3E}">
        <p14:creationId xmlns:p14="http://schemas.microsoft.com/office/powerpoint/2010/main" val="507601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514350" indent="-514350">
              <a:buFont typeface="+mj-lt"/>
              <a:buAutoNum type="arabicPeriod" startAt="3"/>
            </a:pPr>
            <a:r>
              <a:rPr lang="sv-SE" dirty="0"/>
              <a:t>Synthesis report based on (1) and (2)</a:t>
            </a:r>
          </a:p>
          <a:p>
            <a:pPr marL="857250" lvl="1" indent="-514350">
              <a:buFont typeface="Wingdings" panose="05000000000000000000" pitchFamily="2" charset="2"/>
              <a:buChar char="v"/>
            </a:pPr>
            <a:r>
              <a:rPr lang="sv-SE" dirty="0"/>
              <a:t>Report by FAO for FUSIONS (2015, FUSIONS funds)</a:t>
            </a:r>
          </a:p>
          <a:p>
            <a:pPr marL="1297350" lvl="2" indent="-514350">
              <a:buFont typeface="Wingdings" panose="05000000000000000000" pitchFamily="2" charset="2"/>
              <a:buChar char="Ø"/>
            </a:pPr>
            <a:r>
              <a:rPr lang="en-GB" sz="1800" dirty="0"/>
              <a:t>Socio-economic impacts of food loss and waste prevention and reduction in the EU. Comparative analysis of knowledge available to date</a:t>
            </a:r>
            <a:endParaRPr lang="sv-SE" sz="1800" dirty="0"/>
          </a:p>
          <a:p>
            <a:pPr marL="783000" lvl="2" indent="0">
              <a:buNone/>
            </a:pPr>
            <a:endParaRPr lang="sv-SE" sz="1200" dirty="0"/>
          </a:p>
          <a:p>
            <a:pPr marL="0" indent="0">
              <a:buNone/>
            </a:pPr>
            <a:r>
              <a:rPr lang="sv-SE" b="1" dirty="0"/>
              <a:t> Key results/ insights</a:t>
            </a:r>
          </a:p>
          <a:p>
            <a:pPr marL="1297350" lvl="2" indent="-514350">
              <a:buFont typeface="Wingdings" panose="05000000000000000000" pitchFamily="2" charset="2"/>
              <a:buChar char="Ø"/>
            </a:pPr>
            <a:r>
              <a:rPr lang="en-GB" sz="1800" dirty="0">
                <a:solidFill>
                  <a:prstClr val="black"/>
                </a:solidFill>
              </a:rPr>
              <a:t>Complex interactions between supply and demand shifts are a challenge for modelling impacts</a:t>
            </a:r>
          </a:p>
          <a:p>
            <a:pPr marL="1297350" lvl="2" indent="-514350">
              <a:buFont typeface="Wingdings" panose="05000000000000000000" pitchFamily="2" charset="2"/>
              <a:buChar char="Ø"/>
            </a:pPr>
            <a:r>
              <a:rPr lang="en-GB" sz="1800" dirty="0">
                <a:solidFill>
                  <a:prstClr val="black"/>
                </a:solidFill>
              </a:rPr>
              <a:t>Market prices decrease but by less than 100%; more welfare gains in region/ country making reduction intervention </a:t>
            </a:r>
            <a:endParaRPr lang="sv-SE" sz="1800" dirty="0">
              <a:solidFill>
                <a:prstClr val="black"/>
              </a:solidFill>
            </a:endParaRPr>
          </a:p>
          <a:p>
            <a:pPr marL="1297350" lvl="2" indent="-514350">
              <a:buFont typeface="Wingdings" panose="05000000000000000000" pitchFamily="2" charset="2"/>
              <a:buChar char="Ø"/>
            </a:pPr>
            <a:r>
              <a:rPr lang="sv-SE" sz="1800" dirty="0">
                <a:solidFill>
                  <a:prstClr val="black"/>
                </a:solidFill>
              </a:rPr>
              <a:t>Data gaps: new estimates of FLW &amp; costs of intervention measures</a:t>
            </a:r>
          </a:p>
          <a:p>
            <a:pPr marL="514350" indent="-514350">
              <a:buFont typeface="+mj-lt"/>
              <a:buAutoNum type="arabicPeriod" startAt="3"/>
            </a:pPr>
            <a:endParaRPr lang="sv-SE" dirty="0"/>
          </a:p>
          <a:p>
            <a:endParaRPr lang="de-AT" dirty="0"/>
          </a:p>
        </p:txBody>
      </p:sp>
      <p:sp>
        <p:nvSpPr>
          <p:cNvPr id="3" name="Titel 2"/>
          <p:cNvSpPr>
            <a:spLocks noGrp="1"/>
          </p:cNvSpPr>
          <p:nvPr>
            <p:ph type="title"/>
          </p:nvPr>
        </p:nvSpPr>
        <p:spPr/>
        <p:txBody>
          <a:bodyPr/>
          <a:lstStyle/>
          <a:p>
            <a:r>
              <a:rPr lang="de-AT" dirty="0"/>
              <a:t>Impacts on global </a:t>
            </a:r>
            <a:r>
              <a:rPr lang="de-AT" dirty="0" err="1"/>
              <a:t>food</a:t>
            </a:r>
            <a:r>
              <a:rPr lang="de-AT" dirty="0"/>
              <a:t> </a:t>
            </a:r>
            <a:r>
              <a:rPr lang="de-AT" dirty="0" err="1"/>
              <a:t>prices</a:t>
            </a:r>
            <a:endParaRPr lang="de-AT" dirty="0"/>
          </a:p>
        </p:txBody>
      </p:sp>
    </p:spTree>
    <p:extLst>
      <p:ext uri="{BB962C8B-B14F-4D97-AF65-F5344CB8AC3E}">
        <p14:creationId xmlns:p14="http://schemas.microsoft.com/office/powerpoint/2010/main" val="1110336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AT" dirty="0" err="1" smtClean="0"/>
              <a:t>Deliverable</a:t>
            </a:r>
            <a:r>
              <a:rPr lang="de-AT" dirty="0" smtClean="0"/>
              <a:t> on </a:t>
            </a:r>
            <a:r>
              <a:rPr lang="de-AT" dirty="0" err="1" smtClean="0"/>
              <a:t>impacts</a:t>
            </a:r>
            <a:r>
              <a:rPr lang="de-AT" dirty="0" smtClean="0"/>
              <a:t> will </a:t>
            </a:r>
            <a:r>
              <a:rPr lang="de-AT" dirty="0" err="1" smtClean="0"/>
              <a:t>be</a:t>
            </a:r>
            <a:r>
              <a:rPr lang="de-AT" dirty="0" smtClean="0"/>
              <a:t> </a:t>
            </a:r>
            <a:r>
              <a:rPr lang="de-AT" dirty="0" err="1" smtClean="0"/>
              <a:t>published</a:t>
            </a:r>
            <a:r>
              <a:rPr lang="de-AT" dirty="0" smtClean="0"/>
              <a:t> in </a:t>
            </a:r>
            <a:r>
              <a:rPr lang="de-AT" dirty="0" err="1" smtClean="0"/>
              <a:t>autumn</a:t>
            </a:r>
            <a:r>
              <a:rPr lang="de-AT" dirty="0" smtClean="0"/>
              <a:t> 2015</a:t>
            </a:r>
          </a:p>
          <a:p>
            <a:r>
              <a:rPr lang="de-AT" dirty="0" smtClean="0"/>
              <a:t>Focus on </a:t>
            </a:r>
            <a:r>
              <a:rPr lang="de-AT" dirty="0" err="1" smtClean="0"/>
              <a:t>methodological</a:t>
            </a:r>
            <a:r>
              <a:rPr lang="de-AT" dirty="0" smtClean="0"/>
              <a:t> </a:t>
            </a:r>
            <a:r>
              <a:rPr lang="de-AT" dirty="0" err="1" smtClean="0"/>
              <a:t>approach</a:t>
            </a:r>
            <a:r>
              <a:rPr lang="de-AT" dirty="0" smtClean="0"/>
              <a:t> in FUSIONS, </a:t>
            </a:r>
            <a:r>
              <a:rPr lang="de-AT" dirty="0" err="1" smtClean="0"/>
              <a:t>data</a:t>
            </a:r>
            <a:r>
              <a:rPr lang="de-AT" dirty="0" smtClean="0"/>
              <a:t> </a:t>
            </a:r>
            <a:r>
              <a:rPr lang="de-AT" dirty="0" err="1" smtClean="0"/>
              <a:t>quality</a:t>
            </a:r>
            <a:r>
              <a:rPr lang="de-AT" dirty="0" smtClean="0"/>
              <a:t> </a:t>
            </a:r>
            <a:r>
              <a:rPr lang="de-AT" dirty="0" err="1" smtClean="0"/>
              <a:t>and</a:t>
            </a:r>
            <a:r>
              <a:rPr lang="de-AT" dirty="0" smtClean="0"/>
              <a:t> </a:t>
            </a:r>
            <a:r>
              <a:rPr lang="de-AT" dirty="0" err="1" smtClean="0"/>
              <a:t>data</a:t>
            </a:r>
            <a:r>
              <a:rPr lang="de-AT" dirty="0" smtClean="0"/>
              <a:t> </a:t>
            </a:r>
            <a:r>
              <a:rPr lang="de-AT" dirty="0" err="1" smtClean="0"/>
              <a:t>gaps</a:t>
            </a:r>
            <a:endParaRPr lang="de-AT" dirty="0" smtClean="0"/>
          </a:p>
        </p:txBody>
      </p:sp>
      <p:sp>
        <p:nvSpPr>
          <p:cNvPr id="3" name="Titel 2"/>
          <p:cNvSpPr>
            <a:spLocks noGrp="1"/>
          </p:cNvSpPr>
          <p:nvPr>
            <p:ph type="title"/>
          </p:nvPr>
        </p:nvSpPr>
        <p:spPr/>
        <p:txBody>
          <a:bodyPr/>
          <a:lstStyle/>
          <a:p>
            <a:r>
              <a:rPr lang="de-AT" dirty="0" smtClean="0"/>
              <a:t>Outlook</a:t>
            </a:r>
            <a:endParaRPr lang="de-AT" dirty="0"/>
          </a:p>
        </p:txBody>
      </p:sp>
    </p:spTree>
    <p:extLst>
      <p:ext uri="{BB962C8B-B14F-4D97-AF65-F5344CB8AC3E}">
        <p14:creationId xmlns:p14="http://schemas.microsoft.com/office/powerpoint/2010/main" val="3540409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AT" dirty="0" err="1" smtClean="0"/>
              <a:t>Questions</a:t>
            </a:r>
            <a:endParaRPr lang="de-AT" dirty="0" smtClean="0"/>
          </a:p>
          <a:p>
            <a:endParaRPr lang="de-AT" dirty="0"/>
          </a:p>
        </p:txBody>
      </p:sp>
      <p:sp>
        <p:nvSpPr>
          <p:cNvPr id="3" name="Titel 2"/>
          <p:cNvSpPr>
            <a:spLocks noGrp="1"/>
          </p:cNvSpPr>
          <p:nvPr>
            <p:ph type="title"/>
          </p:nvPr>
        </p:nvSpPr>
        <p:spPr/>
        <p:txBody>
          <a:bodyPr/>
          <a:lstStyle/>
          <a:p>
            <a:r>
              <a:rPr lang="de-AT" dirty="0" err="1" smtClean="0"/>
              <a:t>Discussion</a:t>
            </a:r>
            <a:endParaRPr lang="de-AT" dirty="0"/>
          </a:p>
        </p:txBody>
      </p:sp>
      <p:pic>
        <p:nvPicPr>
          <p:cNvPr id="4" name="Picture 2" descr="C:\Users\user\AppData\Local\Microsoft\Windows\Temporary Internet Files\Content.IE5\2OYB8F9J\grupos-discusion-linked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722" y="2170207"/>
            <a:ext cx="2237026" cy="124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085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67544" y="1412776"/>
            <a:ext cx="8676456" cy="4292350"/>
          </a:xfrm>
        </p:spPr>
        <p:txBody>
          <a:bodyPr>
            <a:noAutofit/>
          </a:bodyPr>
          <a:lstStyle/>
          <a:p>
            <a:endParaRPr lang="en-GB" dirty="0" smtClean="0"/>
          </a:p>
          <a:p>
            <a:pPr marL="0" indent="0" algn="ctr">
              <a:buNone/>
            </a:pPr>
            <a:endParaRPr lang="en-GB" dirty="0" smtClean="0"/>
          </a:p>
          <a:p>
            <a:pPr marL="0" indent="0" algn="ctr">
              <a:buNone/>
            </a:pPr>
            <a:endParaRPr lang="en-GB" dirty="0" smtClean="0"/>
          </a:p>
          <a:p>
            <a:pPr marL="0" indent="0" algn="ctr">
              <a:buNone/>
            </a:pPr>
            <a:r>
              <a:rPr lang="en-GB" dirty="0" smtClean="0"/>
              <a:t>Questions?</a:t>
            </a:r>
          </a:p>
          <a:p>
            <a:pPr marL="0" indent="0" algn="ctr">
              <a:lnSpc>
                <a:spcPct val="150000"/>
              </a:lnSpc>
              <a:buNone/>
            </a:pPr>
            <a:endParaRPr lang="en-GB" dirty="0"/>
          </a:p>
          <a:p>
            <a:pPr marL="0" indent="0" defTabSz="534988">
              <a:lnSpc>
                <a:spcPct val="150000"/>
              </a:lnSpc>
              <a:buNone/>
            </a:pPr>
            <a:r>
              <a:rPr lang="en-GB" sz="1200" dirty="0" smtClean="0"/>
              <a:t>		</a:t>
            </a:r>
          </a:p>
          <a:p>
            <a:pPr marL="0" indent="0" algn="ctr">
              <a:lnSpc>
                <a:spcPct val="150000"/>
              </a:lnSpc>
              <a:buNone/>
            </a:pPr>
            <a:endParaRPr lang="en-GB" sz="1200" dirty="0"/>
          </a:p>
          <a:p>
            <a:pPr marL="0" indent="0" algn="ctr">
              <a:lnSpc>
                <a:spcPct val="150000"/>
              </a:lnSpc>
              <a:buNone/>
            </a:pPr>
            <a:endParaRPr lang="en-GB" sz="1200" dirty="0" smtClean="0"/>
          </a:p>
          <a:p>
            <a:pPr marL="0" indent="0" algn="ctr">
              <a:lnSpc>
                <a:spcPct val="150000"/>
              </a:lnSpc>
              <a:buNone/>
            </a:pPr>
            <a:endParaRPr lang="en-GB" dirty="0"/>
          </a:p>
          <a:p>
            <a:pPr marL="0" indent="0" algn="ctr">
              <a:buNone/>
            </a:pPr>
            <a:endParaRPr lang="en-GB" dirty="0" smtClean="0"/>
          </a:p>
          <a:p>
            <a:pPr marL="0" indent="0" algn="ctr">
              <a:buNone/>
            </a:pPr>
            <a:r>
              <a:rPr lang="en-GB" dirty="0" smtClean="0"/>
              <a:t>						</a:t>
            </a:r>
            <a:endParaRPr lang="en-GB" dirty="0"/>
          </a:p>
        </p:txBody>
      </p:sp>
      <p:sp>
        <p:nvSpPr>
          <p:cNvPr id="3" name="Rubrik 2"/>
          <p:cNvSpPr>
            <a:spLocks noGrp="1"/>
          </p:cNvSpPr>
          <p:nvPr>
            <p:ph type="title"/>
          </p:nvPr>
        </p:nvSpPr>
        <p:spPr/>
        <p:txBody>
          <a:bodyPr>
            <a:normAutofit fontScale="90000"/>
          </a:bodyPr>
          <a:lstStyle/>
          <a:p>
            <a:pPr algn="ctr"/>
            <a:r>
              <a:rPr lang="en-GB" dirty="0"/>
              <a:t>Thank you for your attention!</a:t>
            </a:r>
            <a:br>
              <a:rPr lang="en-GB" dirty="0"/>
            </a:br>
            <a:endParaRPr lang="en-GB" dirty="0"/>
          </a:p>
        </p:txBody>
      </p:sp>
      <p:sp>
        <p:nvSpPr>
          <p:cNvPr id="4" name="Platshållare för text 3"/>
          <p:cNvSpPr>
            <a:spLocks noGrp="1"/>
          </p:cNvSpPr>
          <p:nvPr>
            <p:ph type="body" sz="quarter" idx="20"/>
          </p:nvPr>
        </p:nvSpPr>
        <p:spPr/>
        <p:txBody>
          <a:bodyPr/>
          <a:lstStyle/>
          <a:p>
            <a:endParaRPr lang="sv-SE" dirty="0"/>
          </a:p>
        </p:txBody>
      </p:sp>
      <p:graphicFrame>
        <p:nvGraphicFramePr>
          <p:cNvPr id="5" name="Tabelle 4"/>
          <p:cNvGraphicFramePr>
            <a:graphicFrameLocks noGrp="1"/>
          </p:cNvGraphicFramePr>
          <p:nvPr>
            <p:extLst>
              <p:ext uri="{D42A27DB-BD31-4B8C-83A1-F6EECF244321}">
                <p14:modId xmlns:p14="http://schemas.microsoft.com/office/powerpoint/2010/main" val="339505744"/>
              </p:ext>
            </p:extLst>
          </p:nvPr>
        </p:nvGraphicFramePr>
        <p:xfrm>
          <a:off x="611560" y="3645024"/>
          <a:ext cx="8208912" cy="1686560"/>
        </p:xfrm>
        <a:graphic>
          <a:graphicData uri="http://schemas.openxmlformats.org/drawingml/2006/table">
            <a:tbl>
              <a:tblPr firstRow="1" bandRow="1">
                <a:tableStyleId>{2D5ABB26-0587-4C30-8999-92F81FD0307C}</a:tableStyleId>
              </a:tblPr>
              <a:tblGrid>
                <a:gridCol w="4104456"/>
                <a:gridCol w="4104456"/>
              </a:tblGrid>
              <a:tr h="370840">
                <a:tc>
                  <a:txBody>
                    <a:bodyPr/>
                    <a:lstStyle/>
                    <a:p>
                      <a:pPr algn="ctr"/>
                      <a:r>
                        <a:rPr lang="de-AT" dirty="0" smtClean="0"/>
                        <a:t>Silvia </a:t>
                      </a:r>
                      <a:r>
                        <a:rPr lang="de-AT" dirty="0" err="1" smtClean="0"/>
                        <a:t>Scherhaufer</a:t>
                      </a:r>
                      <a:endParaRPr lang="de-AT" dirty="0"/>
                    </a:p>
                  </a:txBody>
                  <a:tcPr/>
                </a:tc>
                <a:tc>
                  <a:txBody>
                    <a:bodyPr/>
                    <a:lstStyle/>
                    <a:p>
                      <a:pPr algn="ctr"/>
                      <a:r>
                        <a:rPr lang="en-US" sz="1800" kern="1200" dirty="0" smtClean="0">
                          <a:effectLst/>
                        </a:rPr>
                        <a:t>Clément </a:t>
                      </a:r>
                      <a:r>
                        <a:rPr lang="en-US" sz="1800" kern="1200" dirty="0" err="1" smtClean="0">
                          <a:effectLst/>
                        </a:rPr>
                        <a:t>Tostivint</a:t>
                      </a:r>
                      <a:endParaRPr lang="de-AT" dirty="0"/>
                    </a:p>
                  </a:txBody>
                  <a:tcPr/>
                </a:tc>
              </a:tr>
              <a:tr h="370840">
                <a:tc>
                  <a:txBody>
                    <a:bodyPr/>
                    <a:lstStyle/>
                    <a:p>
                      <a:pPr algn="ctr"/>
                      <a:r>
                        <a:rPr lang="de-AT" sz="1400" b="0" dirty="0" err="1" smtClean="0"/>
                        <a:t>BOKU</a:t>
                      </a:r>
                      <a:r>
                        <a:rPr lang="de-AT" sz="1400" b="0" dirty="0" smtClean="0"/>
                        <a:t> </a:t>
                      </a:r>
                    </a:p>
                    <a:p>
                      <a:pPr algn="ctr"/>
                      <a:r>
                        <a:rPr lang="de-AT" sz="1400" b="0" dirty="0" smtClean="0"/>
                        <a:t>University </a:t>
                      </a:r>
                      <a:r>
                        <a:rPr lang="de-AT" sz="1400" b="0" dirty="0" err="1" smtClean="0"/>
                        <a:t>of</a:t>
                      </a:r>
                      <a:r>
                        <a:rPr lang="de-AT" sz="1400" b="0" dirty="0" smtClean="0"/>
                        <a:t> Natural Resources </a:t>
                      </a:r>
                      <a:r>
                        <a:rPr lang="de-AT" sz="1400" b="0" dirty="0" err="1" smtClean="0"/>
                        <a:t>and</a:t>
                      </a:r>
                      <a:r>
                        <a:rPr lang="de-AT" sz="1400" b="0" dirty="0" smtClean="0"/>
                        <a:t> Life </a:t>
                      </a:r>
                      <a:r>
                        <a:rPr lang="de-AT" sz="1400" b="0" dirty="0" err="1" smtClean="0"/>
                        <a:t>Sciences</a:t>
                      </a:r>
                      <a:r>
                        <a:rPr lang="de-AT" sz="1400" b="0" dirty="0" smtClean="0"/>
                        <a:t>,</a:t>
                      </a:r>
                      <a:r>
                        <a:rPr lang="de-AT" sz="1400" b="0" baseline="0" dirty="0" smtClean="0"/>
                        <a:t> </a:t>
                      </a:r>
                      <a:r>
                        <a:rPr lang="de-AT" sz="1400" b="0" dirty="0" smtClean="0"/>
                        <a:t>Institute </a:t>
                      </a:r>
                      <a:r>
                        <a:rPr lang="de-AT" sz="1400" b="0" dirty="0" err="1" smtClean="0"/>
                        <a:t>of</a:t>
                      </a:r>
                      <a:r>
                        <a:rPr lang="de-AT" sz="1400" b="0" dirty="0" smtClean="0"/>
                        <a:t> </a:t>
                      </a:r>
                      <a:r>
                        <a:rPr lang="de-AT" sz="1400" b="0" dirty="0" err="1" smtClean="0"/>
                        <a:t>Waste</a:t>
                      </a:r>
                      <a:r>
                        <a:rPr lang="de-AT" sz="1400" b="0" dirty="0" smtClean="0"/>
                        <a:t> Management</a:t>
                      </a:r>
                    </a:p>
                    <a:p>
                      <a:pPr algn="ctr"/>
                      <a:r>
                        <a:rPr lang="de-AT" sz="1400" b="0" dirty="0" smtClean="0"/>
                        <a:t>Vienna,</a:t>
                      </a:r>
                      <a:r>
                        <a:rPr lang="de-AT" sz="1400" b="0" baseline="0" dirty="0" smtClean="0"/>
                        <a:t> Austria</a:t>
                      </a:r>
                      <a:endParaRPr lang="de-AT" sz="1400" b="0" dirty="0"/>
                    </a:p>
                  </a:txBody>
                  <a:tcPr/>
                </a:tc>
                <a:tc>
                  <a:txBody>
                    <a:bodyPr/>
                    <a:lstStyle/>
                    <a:p>
                      <a:pPr algn="ctr"/>
                      <a:r>
                        <a:rPr lang="en-US" sz="1400" b="0" kern="1200" dirty="0" smtClean="0">
                          <a:effectLst/>
                        </a:rPr>
                        <a:t>BIO by Deloitte</a:t>
                      </a:r>
                      <a:endParaRPr lang="fr-FR" sz="1400" b="0" kern="1200" dirty="0" smtClean="0">
                        <a:effectLst/>
                      </a:endParaRPr>
                    </a:p>
                    <a:p>
                      <a:pPr algn="ctr"/>
                      <a:r>
                        <a:rPr lang="en-US" sz="1400" b="0" kern="1200" dirty="0" smtClean="0">
                          <a:effectLst/>
                        </a:rPr>
                        <a:t>Sustainability Services | Deloitte </a:t>
                      </a:r>
                      <a:r>
                        <a:rPr lang="en-US" sz="1400" b="0" kern="1200" dirty="0" err="1" smtClean="0">
                          <a:effectLst/>
                        </a:rPr>
                        <a:t>Conseil</a:t>
                      </a:r>
                      <a:r>
                        <a:rPr lang="en-US" sz="1400" b="0" kern="1200" dirty="0" smtClean="0">
                          <a:effectLst/>
                        </a:rPr>
                        <a:t> </a:t>
                      </a:r>
                      <a:endParaRPr lang="fr-FR" sz="1400" b="0" kern="1200" dirty="0" smtClean="0">
                        <a:effectLst/>
                      </a:endParaRPr>
                    </a:p>
                    <a:p>
                      <a:pPr algn="ctr"/>
                      <a:r>
                        <a:rPr lang="de-AT" sz="1400" b="0" dirty="0" smtClean="0"/>
                        <a:t>Paris,</a:t>
                      </a:r>
                      <a:r>
                        <a:rPr lang="de-AT" sz="1400" b="0" baseline="0" dirty="0" smtClean="0"/>
                        <a:t> France</a:t>
                      </a:r>
                      <a:endParaRPr lang="de-AT" sz="1400" b="0" dirty="0"/>
                    </a:p>
                  </a:txBody>
                  <a:tcPr/>
                </a:tc>
              </a:tr>
              <a:tr h="370840">
                <a:tc>
                  <a:txBody>
                    <a:bodyPr/>
                    <a:lstStyle/>
                    <a:p>
                      <a:pPr algn="ctr"/>
                      <a:r>
                        <a:rPr lang="de-AT" sz="1400" b="0" dirty="0" err="1" smtClean="0">
                          <a:hlinkClick r:id="rId2"/>
                        </a:rPr>
                        <a:t>silvia.scherhaufer@boku.ac.at</a:t>
                      </a:r>
                      <a:endParaRPr lang="de-AT" sz="1400" b="0" dirty="0"/>
                    </a:p>
                  </a:txBody>
                  <a:tcPr/>
                </a:tc>
                <a:tc>
                  <a:txBody>
                    <a:bodyPr/>
                    <a:lstStyle/>
                    <a:p>
                      <a:pPr algn="ctr"/>
                      <a:r>
                        <a:rPr lang="de-AT" sz="1400" b="0" dirty="0" err="1" smtClean="0">
                          <a:hlinkClick r:id="rId3"/>
                        </a:rPr>
                        <a:t>CTostivint@bio.deloitte.fr</a:t>
                      </a:r>
                      <a:r>
                        <a:rPr lang="de-AT" sz="1400" b="0" dirty="0" smtClean="0"/>
                        <a:t> </a:t>
                      </a:r>
                      <a:endParaRPr lang="de-AT" sz="1400" b="0" dirty="0"/>
                    </a:p>
                  </a:txBody>
                  <a:tcPr/>
                </a:tc>
              </a:tr>
            </a:tbl>
          </a:graphicData>
        </a:graphic>
      </p:graphicFrame>
    </p:spTree>
    <p:extLst>
      <p:ext uri="{BB962C8B-B14F-4D97-AF65-F5344CB8AC3E}">
        <p14:creationId xmlns:p14="http://schemas.microsoft.com/office/powerpoint/2010/main" val="2511609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434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6"/>
          <p:cNvGraphicFramePr>
            <a:graphicFrameLocks noGrp="1"/>
          </p:cNvGraphicFramePr>
          <p:nvPr>
            <p:ph idx="1"/>
            <p:extLst>
              <p:ext uri="{D42A27DB-BD31-4B8C-83A1-F6EECF244321}">
                <p14:modId xmlns:p14="http://schemas.microsoft.com/office/powerpoint/2010/main" val="1101269555"/>
              </p:ext>
            </p:extLst>
          </p:nvPr>
        </p:nvGraphicFramePr>
        <p:xfrm>
          <a:off x="0" y="1340768"/>
          <a:ext cx="9144000" cy="542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ubrik 2"/>
          <p:cNvSpPr>
            <a:spLocks noGrp="1"/>
          </p:cNvSpPr>
          <p:nvPr>
            <p:ph type="title"/>
          </p:nvPr>
        </p:nvSpPr>
        <p:spPr>
          <a:xfrm>
            <a:off x="197443" y="188640"/>
            <a:ext cx="8706924" cy="634082"/>
          </a:xfrm>
        </p:spPr>
        <p:txBody>
          <a:bodyPr>
            <a:normAutofit fontScale="90000"/>
          </a:bodyPr>
          <a:lstStyle/>
          <a:p>
            <a:pPr algn="ctr"/>
            <a:r>
              <a:rPr lang="en-GB" dirty="0" smtClean="0"/>
              <a:t> Wp1 builds knowledge, develops recommendations and explores impacts  </a:t>
            </a:r>
            <a:endParaRPr lang="en-GB" dirty="0"/>
          </a:p>
        </p:txBody>
      </p:sp>
      <p:sp>
        <p:nvSpPr>
          <p:cNvPr id="5" name="textruta 4"/>
          <p:cNvSpPr txBox="1"/>
          <p:nvPr/>
        </p:nvSpPr>
        <p:spPr>
          <a:xfrm>
            <a:off x="1240363" y="5352120"/>
            <a:ext cx="6624736" cy="1754326"/>
          </a:xfrm>
          <a:prstGeom prst="rect">
            <a:avLst/>
          </a:prstGeom>
          <a:noFill/>
        </p:spPr>
        <p:txBody>
          <a:bodyPr wrap="square" rtlCol="0">
            <a:spAutoFit/>
          </a:bodyPr>
          <a:lstStyle/>
          <a:p>
            <a:pPr lvl="0" algn="ctr"/>
            <a:r>
              <a:rPr lang="en-GB" dirty="0">
                <a:solidFill>
                  <a:schemeClr val="bg1"/>
                </a:solidFill>
              </a:rPr>
              <a:t>FUSIONS Definitional Framework for Food Waste</a:t>
            </a:r>
          </a:p>
          <a:p>
            <a:pPr lvl="0" algn="ctr"/>
            <a:r>
              <a:rPr lang="en-US" dirty="0">
                <a:solidFill>
                  <a:schemeClr val="bg1"/>
                </a:solidFill>
              </a:rPr>
              <a:t>EUROSTATs reporting method </a:t>
            </a:r>
            <a:r>
              <a:rPr lang="en-GB" dirty="0">
                <a:solidFill>
                  <a:schemeClr val="bg1"/>
                </a:solidFill>
              </a:rPr>
              <a:t>and statistics</a:t>
            </a:r>
          </a:p>
          <a:p>
            <a:pPr lvl="0" algn="ctr"/>
            <a:r>
              <a:rPr lang="en-US" dirty="0">
                <a:solidFill>
                  <a:schemeClr val="bg1"/>
                </a:solidFill>
              </a:rPr>
              <a:t>Review of (food) waste </a:t>
            </a:r>
            <a:r>
              <a:rPr lang="en-GB" dirty="0">
                <a:solidFill>
                  <a:schemeClr val="bg1"/>
                </a:solidFill>
              </a:rPr>
              <a:t>reporting </a:t>
            </a:r>
          </a:p>
          <a:p>
            <a:pPr lvl="0" algn="ctr"/>
            <a:r>
              <a:rPr lang="en-US" dirty="0">
                <a:solidFill>
                  <a:schemeClr val="bg1"/>
                </a:solidFill>
              </a:rPr>
              <a:t>Food waste drivers ,and barriers and </a:t>
            </a:r>
            <a:r>
              <a:rPr lang="en-US" dirty="0" smtClean="0">
                <a:solidFill>
                  <a:schemeClr val="bg1"/>
                </a:solidFill>
              </a:rPr>
              <a:t>opportunities</a:t>
            </a:r>
            <a:endParaRPr lang="en-GB" dirty="0">
              <a:solidFill>
                <a:schemeClr val="bg1"/>
              </a:solidFill>
            </a:endParaRPr>
          </a:p>
          <a:p>
            <a:pPr lvl="0" algn="ctr"/>
            <a:r>
              <a:rPr lang="en-GB" dirty="0">
                <a:solidFill>
                  <a:schemeClr val="bg1"/>
                </a:solidFill>
              </a:rPr>
              <a:t>Standard approaches on quantitative techniques</a:t>
            </a:r>
          </a:p>
          <a:p>
            <a:pPr algn="ctr"/>
            <a:endParaRPr lang="en-GB" dirty="0" smtClean="0">
              <a:solidFill>
                <a:schemeClr val="bg1"/>
              </a:solidFill>
            </a:endParaRPr>
          </a:p>
        </p:txBody>
      </p:sp>
      <p:sp>
        <p:nvSpPr>
          <p:cNvPr id="12" name="textruta 11"/>
          <p:cNvSpPr txBox="1"/>
          <p:nvPr/>
        </p:nvSpPr>
        <p:spPr>
          <a:xfrm>
            <a:off x="2477733" y="4394472"/>
            <a:ext cx="4464496" cy="369332"/>
          </a:xfrm>
          <a:prstGeom prst="rect">
            <a:avLst/>
          </a:prstGeom>
          <a:noFill/>
        </p:spPr>
        <p:txBody>
          <a:bodyPr wrap="square" rtlCol="0">
            <a:spAutoFit/>
          </a:bodyPr>
          <a:lstStyle/>
          <a:p>
            <a:pPr lvl="0" algn="ctr"/>
            <a:r>
              <a:rPr lang="en-GB" dirty="0">
                <a:solidFill>
                  <a:schemeClr val="bg1"/>
                </a:solidFill>
              </a:rPr>
              <a:t>Definition of Food Waste</a:t>
            </a:r>
          </a:p>
        </p:txBody>
      </p:sp>
      <p:sp>
        <p:nvSpPr>
          <p:cNvPr id="13" name="textruta 12"/>
          <p:cNvSpPr txBox="1"/>
          <p:nvPr/>
        </p:nvSpPr>
        <p:spPr>
          <a:xfrm>
            <a:off x="2477733" y="3440364"/>
            <a:ext cx="4464496" cy="369332"/>
          </a:xfrm>
          <a:prstGeom prst="rect">
            <a:avLst/>
          </a:prstGeom>
          <a:noFill/>
        </p:spPr>
        <p:txBody>
          <a:bodyPr wrap="square" rtlCol="0">
            <a:spAutoFit/>
          </a:bodyPr>
          <a:lstStyle/>
          <a:p>
            <a:pPr lvl="0" algn="ctr"/>
            <a:r>
              <a:rPr lang="en-GB" b="1" i="1" dirty="0" smtClean="0">
                <a:solidFill>
                  <a:schemeClr val="bg1"/>
                </a:solidFill>
              </a:rPr>
              <a:t>Developing recommendations</a:t>
            </a:r>
            <a:endParaRPr lang="en-GB" b="1" i="1" dirty="0">
              <a:solidFill>
                <a:schemeClr val="bg1"/>
              </a:solidFill>
            </a:endParaRPr>
          </a:p>
        </p:txBody>
      </p:sp>
      <p:sp>
        <p:nvSpPr>
          <p:cNvPr id="15" name="textruta 14"/>
          <p:cNvSpPr txBox="1"/>
          <p:nvPr/>
        </p:nvSpPr>
        <p:spPr>
          <a:xfrm>
            <a:off x="2641898" y="3994363"/>
            <a:ext cx="4464496" cy="369332"/>
          </a:xfrm>
          <a:prstGeom prst="rect">
            <a:avLst/>
          </a:prstGeom>
          <a:noFill/>
        </p:spPr>
        <p:txBody>
          <a:bodyPr wrap="square" rtlCol="0">
            <a:spAutoFit/>
          </a:bodyPr>
          <a:lstStyle/>
          <a:p>
            <a:pPr lvl="0" algn="ctr"/>
            <a:r>
              <a:rPr lang="en-GB" dirty="0" smtClean="0">
                <a:solidFill>
                  <a:schemeClr val="bg1"/>
                </a:solidFill>
              </a:rPr>
              <a:t>Food waste quantification </a:t>
            </a:r>
            <a:r>
              <a:rPr lang="en-GB" dirty="0">
                <a:solidFill>
                  <a:schemeClr val="bg1"/>
                </a:solidFill>
              </a:rPr>
              <a:t>m</a:t>
            </a:r>
            <a:r>
              <a:rPr lang="en-GB" dirty="0" smtClean="0">
                <a:solidFill>
                  <a:schemeClr val="bg1"/>
                </a:solidFill>
              </a:rPr>
              <a:t>anual</a:t>
            </a:r>
            <a:endParaRPr lang="en-GB" dirty="0">
              <a:solidFill>
                <a:schemeClr val="bg1"/>
              </a:solidFill>
            </a:endParaRPr>
          </a:p>
        </p:txBody>
      </p:sp>
      <p:sp>
        <p:nvSpPr>
          <p:cNvPr id="2" name="textruta 1"/>
          <p:cNvSpPr txBox="1"/>
          <p:nvPr/>
        </p:nvSpPr>
        <p:spPr>
          <a:xfrm>
            <a:off x="154168" y="3045905"/>
            <a:ext cx="2172390" cy="584775"/>
          </a:xfrm>
          <a:prstGeom prst="rect">
            <a:avLst/>
          </a:prstGeom>
          <a:noFill/>
        </p:spPr>
        <p:txBody>
          <a:bodyPr wrap="none" rtlCol="0">
            <a:spAutoFit/>
          </a:bodyPr>
          <a:lstStyle/>
          <a:p>
            <a:r>
              <a:rPr lang="en-GB" sz="1600" dirty="0" smtClean="0"/>
              <a:t>Reports are found at: </a:t>
            </a:r>
          </a:p>
          <a:p>
            <a:r>
              <a:rPr lang="en-GB" sz="1600" dirty="0" smtClean="0"/>
              <a:t>www.eu-fusions.org</a:t>
            </a:r>
          </a:p>
        </p:txBody>
      </p:sp>
      <p:sp>
        <p:nvSpPr>
          <p:cNvPr id="9" name="textruta 8"/>
          <p:cNvSpPr txBox="1"/>
          <p:nvPr/>
        </p:nvSpPr>
        <p:spPr>
          <a:xfrm>
            <a:off x="3781748" y="1988840"/>
            <a:ext cx="1567442" cy="1477328"/>
          </a:xfrm>
          <a:prstGeom prst="rect">
            <a:avLst/>
          </a:prstGeom>
          <a:noFill/>
        </p:spPr>
        <p:txBody>
          <a:bodyPr wrap="square" rtlCol="0">
            <a:spAutoFit/>
          </a:bodyPr>
          <a:lstStyle/>
          <a:p>
            <a:pPr lvl="0" algn="ctr"/>
            <a:r>
              <a:rPr lang="en-GB" b="1" i="1" dirty="0" smtClean="0">
                <a:solidFill>
                  <a:schemeClr val="bg1"/>
                </a:solidFill>
              </a:rPr>
              <a:t>Impacts</a:t>
            </a:r>
          </a:p>
          <a:p>
            <a:pPr lvl="0" algn="ctr"/>
            <a:r>
              <a:rPr lang="en-GB" b="1" i="1" dirty="0" smtClean="0">
                <a:solidFill>
                  <a:schemeClr val="bg1"/>
                </a:solidFill>
              </a:rPr>
              <a:t> </a:t>
            </a:r>
          </a:p>
          <a:p>
            <a:pPr lvl="0" algn="ctr"/>
            <a:r>
              <a:rPr lang="en-GB" b="1" i="1" dirty="0" smtClean="0">
                <a:solidFill>
                  <a:schemeClr val="bg1"/>
                </a:solidFill>
              </a:rPr>
              <a:t>EU </a:t>
            </a:r>
            <a:r>
              <a:rPr lang="en-GB" b="1" i="1" dirty="0">
                <a:solidFill>
                  <a:schemeClr val="bg1"/>
                </a:solidFill>
              </a:rPr>
              <a:t>food </a:t>
            </a:r>
            <a:r>
              <a:rPr lang="en-GB" b="1" i="1" dirty="0" smtClean="0">
                <a:solidFill>
                  <a:schemeClr val="bg1"/>
                </a:solidFill>
              </a:rPr>
              <a:t>waste </a:t>
            </a:r>
            <a:r>
              <a:rPr lang="en-GB" b="1" i="1" dirty="0">
                <a:solidFill>
                  <a:schemeClr val="bg1"/>
                </a:solidFill>
              </a:rPr>
              <a:t>levels</a:t>
            </a:r>
            <a:endParaRPr lang="en-GB" i="1" dirty="0">
              <a:solidFill>
                <a:schemeClr val="bg1"/>
              </a:solidFill>
            </a:endParaRPr>
          </a:p>
          <a:p>
            <a:pPr lvl="0" algn="ctr"/>
            <a:endParaRPr lang="en-GB" i="1" dirty="0">
              <a:solidFill>
                <a:schemeClr val="bg1"/>
              </a:solidFill>
            </a:endParaRPr>
          </a:p>
        </p:txBody>
      </p:sp>
    </p:spTree>
    <p:extLst>
      <p:ext uri="{BB962C8B-B14F-4D97-AF65-F5344CB8AC3E}">
        <p14:creationId xmlns:p14="http://schemas.microsoft.com/office/powerpoint/2010/main" val="232146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2" grpId="0"/>
      <p:bldP spid="13" grpId="0"/>
      <p:bldP spid="15" grpId="0"/>
      <p:bldP spid="2"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8"/>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340768"/>
            <a:ext cx="9160494" cy="5542202"/>
          </a:xfrm>
          <a:prstGeom prst="rect">
            <a:avLst/>
          </a:prstGeom>
        </p:spPr>
      </p:pic>
      <p:sp>
        <p:nvSpPr>
          <p:cNvPr id="3" name="Rubrik 2"/>
          <p:cNvSpPr>
            <a:spLocks noGrp="1"/>
          </p:cNvSpPr>
          <p:nvPr>
            <p:ph type="title"/>
          </p:nvPr>
        </p:nvSpPr>
        <p:spPr/>
        <p:txBody>
          <a:bodyPr>
            <a:normAutofit/>
          </a:bodyPr>
          <a:lstStyle/>
          <a:p>
            <a:r>
              <a:rPr lang="en-GB" dirty="0" smtClean="0"/>
              <a:t>FUSIONS theoretical framework</a:t>
            </a:r>
            <a:endParaRPr lang="en-GB" dirty="0"/>
          </a:p>
        </p:txBody>
      </p:sp>
      <p:sp>
        <p:nvSpPr>
          <p:cNvPr id="2" name="textruta 1"/>
          <p:cNvSpPr txBox="1"/>
          <p:nvPr/>
        </p:nvSpPr>
        <p:spPr>
          <a:xfrm>
            <a:off x="-53142" y="4728163"/>
            <a:ext cx="2267744" cy="738664"/>
          </a:xfrm>
          <a:prstGeom prst="rect">
            <a:avLst/>
          </a:prstGeom>
          <a:noFill/>
        </p:spPr>
        <p:txBody>
          <a:bodyPr wrap="square" rtlCol="0">
            <a:spAutoFit/>
          </a:bodyPr>
          <a:lstStyle/>
          <a:p>
            <a:r>
              <a:rPr lang="en-GB" sz="1400" dirty="0" smtClean="0">
                <a:solidFill>
                  <a:schemeClr val="tx2"/>
                </a:solidFill>
              </a:rPr>
              <a:t>              Food</a:t>
            </a:r>
          </a:p>
          <a:p>
            <a:pPr marL="285750" indent="-285750">
              <a:buFontTx/>
              <a:buChar char="-"/>
            </a:pPr>
            <a:endParaRPr lang="en-GB" sz="1400" dirty="0" smtClean="0">
              <a:solidFill>
                <a:schemeClr val="tx2"/>
              </a:solidFill>
            </a:endParaRPr>
          </a:p>
          <a:p>
            <a:r>
              <a:rPr lang="en-GB" sz="1400" dirty="0" smtClean="0">
                <a:solidFill>
                  <a:schemeClr val="tx2"/>
                </a:solidFill>
              </a:rPr>
              <a:t>              Inedible parts </a:t>
            </a:r>
          </a:p>
        </p:txBody>
      </p:sp>
      <p:grpSp>
        <p:nvGrpSpPr>
          <p:cNvPr id="12" name="Grupp 11"/>
          <p:cNvGrpSpPr/>
          <p:nvPr/>
        </p:nvGrpSpPr>
        <p:grpSpPr>
          <a:xfrm>
            <a:off x="84750" y="4941168"/>
            <a:ext cx="448962" cy="414398"/>
            <a:chOff x="84750" y="4941168"/>
            <a:chExt cx="448962" cy="414398"/>
          </a:xfrm>
        </p:grpSpPr>
        <p:cxnSp>
          <p:nvCxnSpPr>
            <p:cNvPr id="6" name="Rak 5"/>
            <p:cNvCxnSpPr/>
            <p:nvPr/>
          </p:nvCxnSpPr>
          <p:spPr>
            <a:xfrm>
              <a:off x="84750" y="4941168"/>
              <a:ext cx="43154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102172" y="5355566"/>
              <a:ext cx="431540" cy="0"/>
            </a:xfrm>
            <a:prstGeom prst="line">
              <a:avLst/>
            </a:prstGeom>
            <a:ln w="25400" cmpd="sng">
              <a:solidFill>
                <a:srgbClr val="0095C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348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67544" y="116632"/>
            <a:ext cx="8496944" cy="634082"/>
          </a:xfrm>
        </p:spPr>
        <p:txBody>
          <a:bodyPr>
            <a:noAutofit/>
          </a:bodyPr>
          <a:lstStyle/>
          <a:p>
            <a:pPr algn="ctr"/>
            <a:r>
              <a:rPr lang="en-US" dirty="0" smtClean="0"/>
              <a:t>Agenda </a:t>
            </a:r>
            <a:r>
              <a:rPr lang="en-US" i="1" dirty="0"/>
              <a:t/>
            </a:r>
            <a:br>
              <a:rPr lang="en-US" i="1" dirty="0"/>
            </a:br>
            <a:endParaRPr lang="sv-SE" dirty="0"/>
          </a:p>
        </p:txBody>
      </p:sp>
      <p:sp>
        <p:nvSpPr>
          <p:cNvPr id="2" name="Platshållare för innehåll 1"/>
          <p:cNvSpPr>
            <a:spLocks noGrp="1"/>
          </p:cNvSpPr>
          <p:nvPr>
            <p:ph idx="1"/>
          </p:nvPr>
        </p:nvSpPr>
        <p:spPr>
          <a:xfrm>
            <a:off x="611560" y="1340768"/>
            <a:ext cx="6840760" cy="4292350"/>
          </a:xfrm>
          <a:noFill/>
        </p:spPr>
        <p:txBody>
          <a:bodyPr>
            <a:noAutofit/>
          </a:bodyPr>
          <a:lstStyle/>
          <a:p>
            <a:pPr lvl="0">
              <a:lnSpc>
                <a:spcPct val="100000"/>
              </a:lnSpc>
            </a:pPr>
            <a:endParaRPr lang="sv-SE" sz="2400" b="1" dirty="0" smtClean="0"/>
          </a:p>
          <a:p>
            <a:pPr lvl="0">
              <a:lnSpc>
                <a:spcPct val="150000"/>
              </a:lnSpc>
            </a:pPr>
            <a:r>
              <a:rPr lang="en-GB" sz="2400" b="1" dirty="0" smtClean="0"/>
              <a:t>Survey on Food Waste EU-28 </a:t>
            </a:r>
          </a:p>
          <a:p>
            <a:pPr lvl="0">
              <a:lnSpc>
                <a:spcPct val="150000"/>
              </a:lnSpc>
            </a:pPr>
            <a:r>
              <a:rPr lang="en-GB" sz="2400" b="1" dirty="0" smtClean="0">
                <a:sym typeface="Wingdings" panose="05000000000000000000" pitchFamily="2" charset="2"/>
              </a:rPr>
              <a:t> </a:t>
            </a:r>
            <a:r>
              <a:rPr lang="en-GB" sz="2400" b="1" dirty="0" smtClean="0"/>
              <a:t>Discussion</a:t>
            </a:r>
          </a:p>
          <a:p>
            <a:pPr>
              <a:lnSpc>
                <a:spcPct val="150000"/>
              </a:lnSpc>
            </a:pPr>
            <a:r>
              <a:rPr lang="en-GB" sz="2400" b="1" dirty="0"/>
              <a:t>Environmental , </a:t>
            </a:r>
            <a:r>
              <a:rPr lang="en-GB" sz="2400" b="1" dirty="0" smtClean="0"/>
              <a:t>social </a:t>
            </a:r>
            <a:r>
              <a:rPr lang="en-GB" sz="2400" b="1" dirty="0"/>
              <a:t>and economic Impacts of </a:t>
            </a:r>
            <a:r>
              <a:rPr lang="en-GB" sz="2400" b="1" dirty="0" smtClean="0"/>
              <a:t>Food Waste</a:t>
            </a:r>
            <a:endParaRPr lang="en-GB" sz="2400" b="1" dirty="0"/>
          </a:p>
          <a:p>
            <a:pPr lvl="0">
              <a:lnSpc>
                <a:spcPct val="150000"/>
              </a:lnSpc>
            </a:pPr>
            <a:r>
              <a:rPr lang="en-GB" sz="2400" b="1" dirty="0" smtClean="0">
                <a:sym typeface="Wingdings" panose="05000000000000000000" pitchFamily="2" charset="2"/>
              </a:rPr>
              <a:t> </a:t>
            </a:r>
            <a:r>
              <a:rPr lang="en-GB" sz="2400" b="1" dirty="0" smtClean="0"/>
              <a:t>Discussion</a:t>
            </a:r>
          </a:p>
          <a:p>
            <a:pPr lvl="0">
              <a:lnSpc>
                <a:spcPct val="150000"/>
              </a:lnSpc>
            </a:pPr>
            <a:r>
              <a:rPr lang="en-GB" sz="2400" b="1" dirty="0" smtClean="0"/>
              <a:t>Food Waste Manual</a:t>
            </a:r>
          </a:p>
          <a:p>
            <a:pPr lvl="0">
              <a:lnSpc>
                <a:spcPct val="150000"/>
              </a:lnSpc>
            </a:pPr>
            <a:r>
              <a:rPr lang="en-GB" sz="2400" b="1" dirty="0" smtClean="0">
                <a:sym typeface="Wingdings" panose="05000000000000000000" pitchFamily="2" charset="2"/>
              </a:rPr>
              <a:t> </a:t>
            </a:r>
            <a:r>
              <a:rPr lang="en-GB" sz="2400" b="1" dirty="0" smtClean="0"/>
              <a:t>Discussion</a:t>
            </a:r>
          </a:p>
          <a:p>
            <a:pPr lvl="0">
              <a:lnSpc>
                <a:spcPct val="100000"/>
              </a:lnSpc>
            </a:pPr>
            <a:endParaRPr lang="en-GB" sz="2400" b="1" dirty="0" smtClean="0"/>
          </a:p>
          <a:p>
            <a:pPr lvl="0">
              <a:lnSpc>
                <a:spcPct val="100000"/>
              </a:lnSpc>
            </a:pPr>
            <a:endParaRPr lang="en-GB" sz="2400" b="1" dirty="0" smtClean="0"/>
          </a:p>
          <a:p>
            <a:pPr lvl="0">
              <a:lnSpc>
                <a:spcPct val="100000"/>
              </a:lnSpc>
            </a:pPr>
            <a:endParaRPr lang="en-GB" sz="2400" b="1" dirty="0" smtClean="0"/>
          </a:p>
          <a:p>
            <a:pPr marL="360000" lvl="1" indent="0">
              <a:lnSpc>
                <a:spcPct val="100000"/>
              </a:lnSpc>
              <a:buNone/>
            </a:pPr>
            <a:endParaRPr lang="en-GB" sz="2400" dirty="0" smtClean="0">
              <a:latin typeface="+mn-lt"/>
            </a:endParaRPr>
          </a:p>
          <a:p>
            <a:pPr marL="0" indent="0" algn="ctr">
              <a:buNone/>
            </a:pPr>
            <a:endParaRPr lang="en-US" sz="2400" i="1" dirty="0" smtClean="0"/>
          </a:p>
          <a:p>
            <a:pPr marL="0" indent="0" algn="ctr">
              <a:buNone/>
            </a:pPr>
            <a:endParaRPr lang="en-US" sz="2400" i="1" dirty="0"/>
          </a:p>
          <a:p>
            <a:pPr algn="ctr"/>
            <a:endParaRPr lang="en-US" sz="2400" i="1" dirty="0"/>
          </a:p>
          <a:p>
            <a:pPr algn="ctr"/>
            <a:endParaRPr lang="sv-SE" sz="2400" i="1" dirty="0"/>
          </a:p>
        </p:txBody>
      </p:sp>
      <p:pic>
        <p:nvPicPr>
          <p:cNvPr id="1026" name="Picture 2" descr="C:\Users\user\AppData\Local\Microsoft\Windows\Temporary Internet Files\Content.IE5\2OYB8F9J\grupos-discusion-linked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8490" y="2185213"/>
            <a:ext cx="1106772" cy="615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ser\AppData\Local\Microsoft\Windows\Temporary Internet Files\Content.IE5\2OYB8F9J\grupos-discusion-linkedi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8059" y="3425561"/>
            <a:ext cx="1123923" cy="624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AppData\Local\Microsoft\Windows\Temporary Internet Files\Content.IE5\2OYB8F9J\grupos-discusion-linkedi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3406" y="4797152"/>
            <a:ext cx="1180407" cy="656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1605636"/>
            <a:ext cx="1184538" cy="8872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wau.boku.ac.at/fileadmin/data/_processed_/csm_LCA_neue_hp_7b86f1bf9f.jpg"/>
          <p:cNvPicPr>
            <a:picLocks noChangeAspect="1" noChangeArrowheads="1"/>
          </p:cNvPicPr>
          <p:nvPr/>
        </p:nvPicPr>
        <p:blipFill rotWithShape="1">
          <a:blip r:embed="rId7">
            <a:extLst>
              <a:ext uri="{28A0092B-C50C-407E-A947-70E740481C1C}">
                <a14:useLocalDpi xmlns:a14="http://schemas.microsoft.com/office/drawing/2010/main" val="0"/>
              </a:ext>
            </a:extLst>
          </a:blip>
          <a:srcRect l="14619" t="15941" r="13198" b="3150"/>
          <a:stretch/>
        </p:blipFill>
        <p:spPr bwMode="auto">
          <a:xfrm>
            <a:off x="6435363" y="2983136"/>
            <a:ext cx="1143215" cy="877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user\AppData\Local\Microsoft\Windows\Temporary Internet Files\Content.IE5\4M2G93ZY\entrevista_guion[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2834" y="4453056"/>
            <a:ext cx="858267" cy="68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784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6638106" cy="4292350"/>
          </a:xfrm>
        </p:spPr>
        <p:txBody>
          <a:bodyPr>
            <a:normAutofit/>
          </a:bodyPr>
          <a:lstStyle/>
          <a:p>
            <a:r>
              <a:rPr lang="sv-SE" dirty="0" smtClean="0"/>
              <a:t>Data collection from</a:t>
            </a:r>
          </a:p>
          <a:p>
            <a:pPr lvl="1"/>
            <a:r>
              <a:rPr lang="sv-SE" dirty="0" smtClean="0"/>
              <a:t>FUSIONS </a:t>
            </a:r>
            <a:r>
              <a:rPr lang="sv-SE" dirty="0" smtClean="0"/>
              <a:t>partners</a:t>
            </a:r>
          </a:p>
          <a:p>
            <a:pPr lvl="1"/>
            <a:r>
              <a:rPr lang="sv-SE" dirty="0" smtClean="0"/>
              <a:t>Representatives within each MS Government responsible for reporting of waste statistics</a:t>
            </a:r>
          </a:p>
          <a:p>
            <a:r>
              <a:rPr lang="sv-SE" dirty="0" smtClean="0"/>
              <a:t>Data sources:</a:t>
            </a:r>
          </a:p>
          <a:p>
            <a:pPr lvl="1"/>
            <a:r>
              <a:rPr lang="sv-SE" dirty="0" smtClean="0"/>
              <a:t>National waste statistics</a:t>
            </a:r>
          </a:p>
          <a:p>
            <a:pPr lvl="1"/>
            <a:r>
              <a:rPr lang="sv-SE" dirty="0" smtClean="0"/>
              <a:t>Research studies</a:t>
            </a:r>
          </a:p>
          <a:p>
            <a:pPr marL="0" indent="0">
              <a:buNone/>
            </a:pPr>
            <a:endParaRPr lang="sv-SE" dirty="0"/>
          </a:p>
        </p:txBody>
      </p:sp>
      <p:sp>
        <p:nvSpPr>
          <p:cNvPr id="2" name="Title 1"/>
          <p:cNvSpPr>
            <a:spLocks noGrp="1"/>
          </p:cNvSpPr>
          <p:nvPr>
            <p:ph type="title"/>
          </p:nvPr>
        </p:nvSpPr>
        <p:spPr/>
        <p:txBody>
          <a:bodyPr/>
          <a:lstStyle/>
          <a:p>
            <a:r>
              <a:rPr lang="sv-SE" dirty="0" smtClean="0"/>
              <a:t>Food waste arisings in EU 28</a:t>
            </a:r>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650" y="116632"/>
            <a:ext cx="203835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31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5400600" cy="4896544"/>
          </a:xfrm>
        </p:spPr>
        <p:txBody>
          <a:bodyPr>
            <a:normAutofit fontScale="77500" lnSpcReduction="20000"/>
          </a:bodyPr>
          <a:lstStyle/>
          <a:p>
            <a:endParaRPr lang="sv-SE" dirty="0" smtClean="0"/>
          </a:p>
          <a:p>
            <a:r>
              <a:rPr lang="sv-SE" dirty="0" smtClean="0"/>
              <a:t>Scope of estimate (sector, region)</a:t>
            </a:r>
          </a:p>
          <a:p>
            <a:r>
              <a:rPr lang="sv-SE" dirty="0" smtClean="0"/>
              <a:t>Methods</a:t>
            </a:r>
          </a:p>
          <a:p>
            <a:r>
              <a:rPr lang="sv-SE" dirty="0" smtClean="0"/>
              <a:t>Age of the estimate</a:t>
            </a:r>
          </a:p>
          <a:p>
            <a:r>
              <a:rPr lang="sv-SE" dirty="0" smtClean="0"/>
              <a:t>Level of uncertainty</a:t>
            </a:r>
          </a:p>
          <a:p>
            <a:r>
              <a:rPr lang="sv-SE" dirty="0" smtClean="0"/>
              <a:t>Reasons for not inclusion in the estimations:</a:t>
            </a:r>
          </a:p>
          <a:p>
            <a:pPr lvl="1"/>
            <a:r>
              <a:rPr lang="sv-SE" dirty="0" smtClean="0"/>
              <a:t>Extreme values without any explanation given</a:t>
            </a:r>
          </a:p>
          <a:p>
            <a:pPr lvl="1"/>
            <a:r>
              <a:rPr lang="sv-SE" dirty="0" smtClean="0"/>
              <a:t>Several or major subsectors not being covered</a:t>
            </a:r>
          </a:p>
          <a:p>
            <a:pPr lvl="1"/>
            <a:r>
              <a:rPr lang="sv-SE" dirty="0" smtClean="0"/>
              <a:t>Several or major waste flows not being covered.</a:t>
            </a:r>
            <a:endParaRPr lang="sv-SE" dirty="0"/>
          </a:p>
        </p:txBody>
      </p:sp>
      <p:sp>
        <p:nvSpPr>
          <p:cNvPr id="2" name="Title 1"/>
          <p:cNvSpPr>
            <a:spLocks noGrp="1"/>
          </p:cNvSpPr>
          <p:nvPr>
            <p:ph type="title"/>
          </p:nvPr>
        </p:nvSpPr>
        <p:spPr/>
        <p:txBody>
          <a:bodyPr/>
          <a:lstStyle/>
          <a:p>
            <a:r>
              <a:rPr lang="sv-SE" dirty="0" smtClean="0"/>
              <a:t>Data investigation</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273" y="0"/>
            <a:ext cx="3393727" cy="254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86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Data provided</a:t>
            </a:r>
            <a:endParaRPr lang="sv-SE" dirty="0"/>
          </a:p>
        </p:txBody>
      </p:sp>
      <p:sp>
        <p:nvSpPr>
          <p:cNvPr id="5" name="Inhaltsplatzhalter 4"/>
          <p:cNvSpPr>
            <a:spLocks noGrp="1"/>
          </p:cNvSpPr>
          <p:nvPr>
            <p:ph idx="1"/>
          </p:nvPr>
        </p:nvSpPr>
        <p:spPr/>
        <p:txBody>
          <a:bodyPr/>
          <a:lstStyle/>
          <a:p>
            <a:endParaRPr lang="de-AT"/>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239" t="27311" r="29261" b="17156"/>
          <a:stretch/>
        </p:blipFill>
        <p:spPr bwMode="auto">
          <a:xfrm>
            <a:off x="107504" y="1124744"/>
            <a:ext cx="883457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8321" t="65230" r="28855" b="22897"/>
          <a:stretch/>
        </p:blipFill>
        <p:spPr bwMode="auto">
          <a:xfrm>
            <a:off x="115049" y="6381329"/>
            <a:ext cx="8921447" cy="112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050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3073899"/>
              </p:ext>
            </p:extLst>
          </p:nvPr>
        </p:nvGraphicFramePr>
        <p:xfrm>
          <a:off x="539552" y="2132856"/>
          <a:ext cx="8230536" cy="2633673"/>
        </p:xfrm>
        <a:graphic>
          <a:graphicData uri="http://schemas.openxmlformats.org/drawingml/2006/table">
            <a:tbl>
              <a:tblPr firstRow="1" firstCol="1" bandRow="1">
                <a:tableStyleId>{5C22544A-7EE6-4342-B048-85BDC9FD1C3A}</a:tableStyleId>
              </a:tblPr>
              <a:tblGrid>
                <a:gridCol w="2370461"/>
                <a:gridCol w="1921320"/>
                <a:gridCol w="2137574"/>
                <a:gridCol w="1801181"/>
              </a:tblGrid>
              <a:tr h="894962">
                <a:tc>
                  <a:txBody>
                    <a:bodyPr/>
                    <a:lstStyle/>
                    <a:p>
                      <a:pPr>
                        <a:lnSpc>
                          <a:spcPts val="1300"/>
                        </a:lnSpc>
                        <a:spcAft>
                          <a:spcPts val="0"/>
                        </a:spcAft>
                      </a:pPr>
                      <a:r>
                        <a:rPr lang="en-GB" sz="1400" dirty="0">
                          <a:solidFill>
                            <a:sysClr val="windowText" lastClr="000000"/>
                          </a:solidFill>
                          <a:effectLst/>
                        </a:rPr>
                        <a:t>Sector</a:t>
                      </a:r>
                      <a:endParaRPr lang="sv-SE" sz="1400" dirty="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Aft>
                          <a:spcPts val="0"/>
                        </a:spcAft>
                      </a:pPr>
                      <a:r>
                        <a:rPr lang="en-GB" sz="1400" dirty="0">
                          <a:solidFill>
                            <a:sysClr val="windowText" lastClr="000000"/>
                          </a:solidFill>
                          <a:effectLst/>
                        </a:rPr>
                        <a:t>Number of countries</a:t>
                      </a:r>
                      <a:endParaRPr lang="sv-SE" sz="1400" dirty="0">
                        <a:solidFill>
                          <a:sysClr val="windowText" lastClr="000000"/>
                        </a:solidFill>
                        <a:effectLst/>
                      </a:endParaRPr>
                    </a:p>
                    <a:p>
                      <a:pPr>
                        <a:lnSpc>
                          <a:spcPts val="1300"/>
                        </a:lnSpc>
                        <a:spcAft>
                          <a:spcPts val="0"/>
                        </a:spcAft>
                      </a:pPr>
                      <a:r>
                        <a:rPr lang="en-GB" sz="1400" dirty="0">
                          <a:solidFill>
                            <a:sysClr val="windowText" lastClr="000000"/>
                          </a:solidFill>
                          <a:effectLst/>
                        </a:rPr>
                        <a:t>submitting data</a:t>
                      </a:r>
                      <a:endParaRPr lang="sv-SE" sz="1400" dirty="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Aft>
                          <a:spcPts val="0"/>
                        </a:spcAft>
                      </a:pPr>
                      <a:r>
                        <a:rPr lang="en-GB" sz="1400" dirty="0">
                          <a:solidFill>
                            <a:sysClr val="windowText" lastClr="000000"/>
                          </a:solidFill>
                          <a:effectLst/>
                        </a:rPr>
                        <a:t>Number of countries submitting data of sufficient quality</a:t>
                      </a:r>
                      <a:endParaRPr lang="sv-SE" sz="1400" dirty="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Aft>
                          <a:spcPts val="0"/>
                        </a:spcAft>
                      </a:pPr>
                      <a:r>
                        <a:rPr lang="en-GB" sz="1400" dirty="0">
                          <a:solidFill>
                            <a:sysClr val="windowText" lastClr="000000"/>
                          </a:solidFill>
                          <a:effectLst/>
                        </a:rPr>
                        <a:t>NACE codes</a:t>
                      </a:r>
                      <a:endParaRPr lang="sv-SE" sz="1400" dirty="0">
                        <a:solidFill>
                          <a:sysClr val="windowText" lastClr="000000"/>
                        </a:solidFill>
                        <a:effectLst/>
                        <a:latin typeface="Verdana"/>
                        <a:ea typeface="Calibri"/>
                        <a:cs typeface="Times New Roman"/>
                      </a:endParaRPr>
                    </a:p>
                  </a:txBody>
                  <a:tcPr marL="89823" marR="89823" marT="0" marB="0" anchor="ctr"/>
                </a:tc>
              </a:tr>
              <a:tr h="286940">
                <a:tc>
                  <a:txBody>
                    <a:bodyPr/>
                    <a:lstStyle/>
                    <a:p>
                      <a:pPr>
                        <a:lnSpc>
                          <a:spcPts val="1300"/>
                        </a:lnSpc>
                        <a:spcBef>
                          <a:spcPts val="300"/>
                        </a:spcBef>
                        <a:spcAft>
                          <a:spcPts val="300"/>
                        </a:spcAft>
                      </a:pPr>
                      <a:r>
                        <a:rPr lang="en-GB" sz="1000" dirty="0">
                          <a:solidFill>
                            <a:sysClr val="windowText" lastClr="000000"/>
                          </a:solidFill>
                          <a:effectLst/>
                        </a:rPr>
                        <a:t>Production</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a:solidFill>
                            <a:sysClr val="windowText" lastClr="000000"/>
                          </a:solidFill>
                          <a:effectLst/>
                        </a:rPr>
                        <a:t>9</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a:solidFill>
                            <a:sysClr val="windowText" lastClr="000000"/>
                          </a:solidFill>
                          <a:effectLst/>
                        </a:rPr>
                        <a:t>3</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Bef>
                          <a:spcPts val="300"/>
                        </a:spcBef>
                        <a:spcAft>
                          <a:spcPts val="300"/>
                        </a:spcAft>
                      </a:pPr>
                      <a:r>
                        <a:rPr lang="en-GB" sz="1000">
                          <a:solidFill>
                            <a:sysClr val="windowText" lastClr="000000"/>
                          </a:solidFill>
                          <a:effectLst/>
                        </a:rPr>
                        <a:t>NACE 01-03</a:t>
                      </a:r>
                      <a:endParaRPr lang="sv-SE" sz="1000">
                        <a:solidFill>
                          <a:sysClr val="windowText" lastClr="000000"/>
                        </a:solidFill>
                        <a:effectLst/>
                        <a:latin typeface="Verdana"/>
                        <a:ea typeface="Calibri"/>
                        <a:cs typeface="Times New Roman"/>
                      </a:endParaRPr>
                    </a:p>
                  </a:txBody>
                  <a:tcPr marL="89823" marR="89823" marT="0" marB="0" anchor="ctr"/>
                </a:tc>
              </a:tr>
              <a:tr h="286940">
                <a:tc>
                  <a:txBody>
                    <a:bodyPr/>
                    <a:lstStyle/>
                    <a:p>
                      <a:pPr>
                        <a:lnSpc>
                          <a:spcPts val="1300"/>
                        </a:lnSpc>
                        <a:spcBef>
                          <a:spcPts val="300"/>
                        </a:spcBef>
                        <a:spcAft>
                          <a:spcPts val="300"/>
                        </a:spcAft>
                      </a:pPr>
                      <a:r>
                        <a:rPr lang="en-GB" sz="1000" dirty="0">
                          <a:solidFill>
                            <a:sysClr val="windowText" lastClr="000000"/>
                          </a:solidFill>
                          <a:effectLst/>
                        </a:rPr>
                        <a:t>Processing</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a:solidFill>
                            <a:sysClr val="windowText" lastClr="000000"/>
                          </a:solidFill>
                          <a:effectLst/>
                        </a:rPr>
                        <a:t>13</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a:solidFill>
                            <a:sysClr val="windowText" lastClr="000000"/>
                          </a:solidFill>
                          <a:effectLst/>
                        </a:rPr>
                        <a:t>5</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Bef>
                          <a:spcPts val="300"/>
                        </a:spcBef>
                        <a:spcAft>
                          <a:spcPts val="300"/>
                        </a:spcAft>
                      </a:pPr>
                      <a:r>
                        <a:rPr lang="en-GB" sz="1000">
                          <a:solidFill>
                            <a:sysClr val="windowText" lastClr="000000"/>
                          </a:solidFill>
                          <a:effectLst/>
                        </a:rPr>
                        <a:t>NACE 10-11</a:t>
                      </a:r>
                      <a:endParaRPr lang="sv-SE" sz="1000">
                        <a:solidFill>
                          <a:sysClr val="windowText" lastClr="000000"/>
                        </a:solidFill>
                        <a:effectLst/>
                        <a:latin typeface="Verdana"/>
                        <a:ea typeface="Calibri"/>
                        <a:cs typeface="Times New Roman"/>
                      </a:endParaRPr>
                    </a:p>
                  </a:txBody>
                  <a:tcPr marL="89823" marR="89823" marT="0" marB="0" anchor="ctr"/>
                </a:tc>
              </a:tr>
              <a:tr h="590951">
                <a:tc>
                  <a:txBody>
                    <a:bodyPr/>
                    <a:lstStyle/>
                    <a:p>
                      <a:pPr>
                        <a:lnSpc>
                          <a:spcPts val="1300"/>
                        </a:lnSpc>
                        <a:spcBef>
                          <a:spcPts val="300"/>
                        </a:spcBef>
                        <a:spcAft>
                          <a:spcPts val="300"/>
                        </a:spcAft>
                      </a:pPr>
                      <a:r>
                        <a:rPr lang="en-GB" sz="1000" dirty="0">
                          <a:solidFill>
                            <a:sysClr val="windowText" lastClr="000000"/>
                          </a:solidFill>
                          <a:effectLst/>
                        </a:rPr>
                        <a:t>Wholesale and logistics  and Retail and Markets</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dirty="0" smtClean="0">
                          <a:solidFill>
                            <a:sysClr val="windowText" lastClr="000000"/>
                          </a:solidFill>
                          <a:effectLst/>
                        </a:rPr>
                        <a:t>10</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dirty="0" smtClean="0">
                          <a:solidFill>
                            <a:sysClr val="windowText" lastClr="000000"/>
                          </a:solidFill>
                          <a:effectLst/>
                        </a:rPr>
                        <a:t>6</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Bef>
                          <a:spcPts val="300"/>
                        </a:spcBef>
                        <a:spcAft>
                          <a:spcPts val="300"/>
                        </a:spcAft>
                      </a:pPr>
                      <a:r>
                        <a:rPr lang="en-GB" sz="1000">
                          <a:solidFill>
                            <a:sysClr val="windowText" lastClr="000000"/>
                          </a:solidFill>
                          <a:effectLst/>
                        </a:rPr>
                        <a:t>NACE 46 and 47</a:t>
                      </a:r>
                      <a:endParaRPr lang="sv-SE" sz="1000">
                        <a:solidFill>
                          <a:sysClr val="windowText" lastClr="000000"/>
                        </a:solidFill>
                        <a:effectLst/>
                        <a:latin typeface="Verdana"/>
                        <a:ea typeface="Calibri"/>
                        <a:cs typeface="Times New Roman"/>
                      </a:endParaRPr>
                    </a:p>
                  </a:txBody>
                  <a:tcPr marL="89823" marR="89823" marT="0" marB="0" anchor="ctr"/>
                </a:tc>
              </a:tr>
              <a:tr h="286940">
                <a:tc>
                  <a:txBody>
                    <a:bodyPr/>
                    <a:lstStyle/>
                    <a:p>
                      <a:pPr>
                        <a:lnSpc>
                          <a:spcPts val="1300"/>
                        </a:lnSpc>
                        <a:spcBef>
                          <a:spcPts val="300"/>
                        </a:spcBef>
                        <a:spcAft>
                          <a:spcPts val="300"/>
                        </a:spcAft>
                      </a:pPr>
                      <a:r>
                        <a:rPr lang="en-GB" sz="1000" dirty="0">
                          <a:solidFill>
                            <a:sysClr val="windowText" lastClr="000000"/>
                          </a:solidFill>
                          <a:effectLst/>
                        </a:rPr>
                        <a:t>Food </a:t>
                      </a:r>
                      <a:r>
                        <a:rPr lang="en-GB" sz="1000" dirty="0" smtClean="0">
                          <a:solidFill>
                            <a:sysClr val="windowText" lastClr="000000"/>
                          </a:solidFill>
                          <a:effectLst/>
                        </a:rPr>
                        <a:t>service</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a:solidFill>
                            <a:sysClr val="windowText" lastClr="000000"/>
                          </a:solidFill>
                          <a:effectLst/>
                        </a:rPr>
                        <a:t>10</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dirty="0">
                          <a:solidFill>
                            <a:sysClr val="windowText" lastClr="000000"/>
                          </a:solidFill>
                          <a:effectLst/>
                        </a:rPr>
                        <a:t>5</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Bef>
                          <a:spcPts val="300"/>
                        </a:spcBef>
                        <a:spcAft>
                          <a:spcPts val="300"/>
                        </a:spcAft>
                      </a:pPr>
                      <a:r>
                        <a:rPr lang="en-GB" sz="1000">
                          <a:solidFill>
                            <a:sysClr val="windowText" lastClr="000000"/>
                          </a:solidFill>
                          <a:effectLst/>
                        </a:rPr>
                        <a:t>NACE 56 (55)</a:t>
                      </a:r>
                      <a:endParaRPr lang="sv-SE" sz="1000">
                        <a:solidFill>
                          <a:sysClr val="windowText" lastClr="000000"/>
                        </a:solidFill>
                        <a:effectLst/>
                        <a:latin typeface="Verdana"/>
                        <a:ea typeface="Calibri"/>
                        <a:cs typeface="Times New Roman"/>
                      </a:endParaRPr>
                    </a:p>
                  </a:txBody>
                  <a:tcPr marL="89823" marR="89823" marT="0" marB="0" anchor="ctr"/>
                </a:tc>
              </a:tr>
              <a:tr h="286940">
                <a:tc>
                  <a:txBody>
                    <a:bodyPr/>
                    <a:lstStyle/>
                    <a:p>
                      <a:pPr>
                        <a:lnSpc>
                          <a:spcPts val="1300"/>
                        </a:lnSpc>
                        <a:spcBef>
                          <a:spcPts val="300"/>
                        </a:spcBef>
                        <a:spcAft>
                          <a:spcPts val="300"/>
                        </a:spcAft>
                      </a:pPr>
                      <a:r>
                        <a:rPr lang="en-GB" sz="1000">
                          <a:solidFill>
                            <a:sysClr val="windowText" lastClr="000000"/>
                          </a:solidFill>
                          <a:effectLst/>
                        </a:rPr>
                        <a:t>Household</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a:solidFill>
                            <a:sysClr val="windowText" lastClr="000000"/>
                          </a:solidFill>
                          <a:effectLst/>
                        </a:rPr>
                        <a:t>14</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dirty="0">
                          <a:solidFill>
                            <a:sysClr val="windowText" lastClr="000000"/>
                          </a:solidFill>
                          <a:effectLst/>
                        </a:rPr>
                        <a:t>7</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Bef>
                          <a:spcPts val="300"/>
                        </a:spcBef>
                        <a:spcAft>
                          <a:spcPts val="300"/>
                        </a:spcAft>
                      </a:pPr>
                      <a:r>
                        <a:rPr lang="en-GB" sz="1000" dirty="0" smtClean="0">
                          <a:solidFill>
                            <a:sysClr val="windowText" lastClr="000000"/>
                          </a:solidFill>
                          <a:effectLst/>
                        </a:rPr>
                        <a:t>NA</a:t>
                      </a:r>
                      <a:endParaRPr lang="sv-SE" sz="1000" dirty="0">
                        <a:solidFill>
                          <a:sysClr val="windowText" lastClr="000000"/>
                        </a:solidFill>
                        <a:effectLst/>
                        <a:latin typeface="Verdana"/>
                        <a:ea typeface="Calibri"/>
                        <a:cs typeface="Times New Roman"/>
                      </a:endParaRPr>
                    </a:p>
                  </a:txBody>
                  <a:tcPr marL="89823" marR="89823" marT="0" marB="0" anchor="ctr"/>
                </a:tc>
              </a:tr>
            </a:tbl>
          </a:graphicData>
        </a:graphic>
      </p:graphicFrame>
      <p:sp>
        <p:nvSpPr>
          <p:cNvPr id="2" name="Title 1"/>
          <p:cNvSpPr>
            <a:spLocks noGrp="1"/>
          </p:cNvSpPr>
          <p:nvPr>
            <p:ph type="title"/>
          </p:nvPr>
        </p:nvSpPr>
        <p:spPr/>
        <p:txBody>
          <a:bodyPr/>
          <a:lstStyle/>
          <a:p>
            <a:r>
              <a:rPr lang="sv-SE" dirty="0" err="1" smtClean="0"/>
              <a:t>Compilation</a:t>
            </a:r>
            <a:r>
              <a:rPr lang="sv-SE" dirty="0" smtClean="0"/>
              <a:t> </a:t>
            </a:r>
            <a:r>
              <a:rPr lang="sv-SE" dirty="0" err="1" smtClean="0"/>
              <a:t>of</a:t>
            </a:r>
            <a:r>
              <a:rPr lang="sv-SE" dirty="0" smtClean="0"/>
              <a:t> the matrix</a:t>
            </a:r>
            <a:endParaRPr lang="sv-SE" dirty="0"/>
          </a:p>
        </p:txBody>
      </p:sp>
    </p:spTree>
    <p:extLst>
      <p:ext uri="{BB962C8B-B14F-4D97-AF65-F5344CB8AC3E}">
        <p14:creationId xmlns:p14="http://schemas.microsoft.com/office/powerpoint/2010/main" val="1775341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73634995"/>
              </p:ext>
            </p:extLst>
          </p:nvPr>
        </p:nvGraphicFramePr>
        <p:xfrm>
          <a:off x="467544" y="1916832"/>
          <a:ext cx="8229336" cy="3384378"/>
        </p:xfrm>
        <a:graphic>
          <a:graphicData uri="http://schemas.openxmlformats.org/drawingml/2006/table">
            <a:tbl>
              <a:tblPr firstRow="1" firstCol="1" bandRow="1">
                <a:tableStyleId>{5C22544A-7EE6-4342-B048-85BDC9FD1C3A}</a:tableStyleId>
              </a:tblPr>
              <a:tblGrid>
                <a:gridCol w="2529509"/>
                <a:gridCol w="3660348"/>
                <a:gridCol w="2039479"/>
              </a:tblGrid>
              <a:tr h="858495">
                <a:tc>
                  <a:txBody>
                    <a:bodyPr/>
                    <a:lstStyle/>
                    <a:p>
                      <a:pPr>
                        <a:lnSpc>
                          <a:spcPts val="1300"/>
                        </a:lnSpc>
                        <a:spcAft>
                          <a:spcPts val="0"/>
                        </a:spcAft>
                      </a:pPr>
                      <a:r>
                        <a:rPr lang="en-GB" sz="1800" dirty="0" smtClean="0">
                          <a:solidFill>
                            <a:sysClr val="windowText" lastClr="000000"/>
                          </a:solidFill>
                          <a:effectLst/>
                        </a:rPr>
                        <a:t>Sector</a:t>
                      </a:r>
                      <a:endParaRPr lang="sv-SE" sz="1800" dirty="0">
                        <a:solidFill>
                          <a:sysClr val="windowText" lastClr="000000"/>
                        </a:solidFill>
                        <a:effectLst/>
                        <a:latin typeface="Verdana"/>
                        <a:ea typeface="Calibri"/>
                        <a:cs typeface="Times New Roman"/>
                      </a:endParaRPr>
                    </a:p>
                  </a:txBody>
                  <a:tcPr marL="80800" marR="80800" marT="0" marB="0" anchor="ctr"/>
                </a:tc>
                <a:tc>
                  <a:txBody>
                    <a:bodyPr/>
                    <a:lstStyle/>
                    <a:p>
                      <a:pPr>
                        <a:lnSpc>
                          <a:spcPts val="1300"/>
                        </a:lnSpc>
                        <a:spcAft>
                          <a:spcPts val="0"/>
                        </a:spcAft>
                      </a:pPr>
                      <a:r>
                        <a:rPr lang="en-GB" sz="1800" dirty="0">
                          <a:solidFill>
                            <a:sysClr val="windowText" lastClr="000000"/>
                          </a:solidFill>
                          <a:effectLst/>
                        </a:rPr>
                        <a:t>Normalisation factor used to fill in data gaps</a:t>
                      </a:r>
                      <a:endParaRPr lang="sv-SE" sz="1800" dirty="0">
                        <a:solidFill>
                          <a:sysClr val="windowText" lastClr="000000"/>
                        </a:solidFill>
                        <a:effectLst/>
                        <a:latin typeface="Verdana"/>
                        <a:ea typeface="Calibri"/>
                        <a:cs typeface="Times New Roman"/>
                      </a:endParaRPr>
                    </a:p>
                  </a:txBody>
                  <a:tcPr marL="80800" marR="80800" marT="0" marB="0" anchor="ctr"/>
                </a:tc>
                <a:tc>
                  <a:txBody>
                    <a:bodyPr/>
                    <a:lstStyle/>
                    <a:p>
                      <a:pPr>
                        <a:lnSpc>
                          <a:spcPts val="1300"/>
                        </a:lnSpc>
                        <a:spcAft>
                          <a:spcPts val="0"/>
                        </a:spcAft>
                      </a:pPr>
                      <a:r>
                        <a:rPr lang="en-GB" sz="1800" dirty="0">
                          <a:solidFill>
                            <a:sysClr val="windowText" lastClr="000000"/>
                          </a:solidFill>
                          <a:effectLst/>
                        </a:rPr>
                        <a:t>NACE codes </a:t>
                      </a:r>
                      <a:endParaRPr lang="sv-SE" sz="1800" dirty="0">
                        <a:solidFill>
                          <a:sysClr val="windowText" lastClr="000000"/>
                        </a:solidFill>
                        <a:effectLst/>
                        <a:latin typeface="Verdana"/>
                        <a:ea typeface="Calibri"/>
                        <a:cs typeface="Times New Roman"/>
                      </a:endParaRPr>
                    </a:p>
                  </a:txBody>
                  <a:tcPr marL="80800" marR="80800" marT="0" marB="0" anchor="ctr"/>
                </a:tc>
              </a:tr>
              <a:tr h="416847">
                <a:tc>
                  <a:txBody>
                    <a:bodyPr/>
                    <a:lstStyle/>
                    <a:p>
                      <a:pPr>
                        <a:lnSpc>
                          <a:spcPts val="1300"/>
                        </a:lnSpc>
                        <a:spcAft>
                          <a:spcPts val="0"/>
                        </a:spcAft>
                      </a:pPr>
                      <a:r>
                        <a:rPr lang="en-GB" sz="1000" dirty="0">
                          <a:solidFill>
                            <a:sysClr val="windowText" lastClr="000000"/>
                          </a:solidFill>
                          <a:effectLst/>
                        </a:rPr>
                        <a:t>Production</a:t>
                      </a:r>
                      <a:endParaRPr lang="sv-SE" sz="1000" dirty="0">
                        <a:solidFill>
                          <a:sysClr val="windowText" lastClr="000000"/>
                        </a:solidFill>
                        <a:effectLst/>
                        <a:latin typeface="Verdana"/>
                        <a:ea typeface="Calibri"/>
                        <a:cs typeface="Times New Roman"/>
                      </a:endParaRPr>
                    </a:p>
                  </a:txBody>
                  <a:tcPr marL="80800" marR="80800" marT="0" marB="0" anchor="ctr"/>
                </a:tc>
                <a:tc>
                  <a:txBody>
                    <a:bodyPr/>
                    <a:lstStyle/>
                    <a:p>
                      <a:pPr>
                        <a:lnSpc>
                          <a:spcPts val="1300"/>
                        </a:lnSpc>
                        <a:spcAft>
                          <a:spcPts val="0"/>
                        </a:spcAft>
                      </a:pPr>
                      <a:r>
                        <a:rPr lang="en-GB" sz="1000" dirty="0">
                          <a:solidFill>
                            <a:sysClr val="windowText" lastClr="000000"/>
                          </a:solidFill>
                          <a:effectLst/>
                        </a:rPr>
                        <a:t>Produced food amounts</a:t>
                      </a:r>
                      <a:endParaRPr lang="sv-SE" sz="1000" dirty="0">
                        <a:solidFill>
                          <a:sysClr val="windowText" lastClr="000000"/>
                        </a:solidFill>
                        <a:effectLst/>
                        <a:latin typeface="Verdana"/>
                        <a:ea typeface="Calibri"/>
                        <a:cs typeface="Times New Roman"/>
                      </a:endParaRPr>
                    </a:p>
                  </a:txBody>
                  <a:tcPr marL="80800" marR="80800" marT="0" marB="0" anchor="ctr"/>
                </a:tc>
                <a:tc>
                  <a:txBody>
                    <a:bodyPr/>
                    <a:lstStyle/>
                    <a:p>
                      <a:pPr>
                        <a:lnSpc>
                          <a:spcPts val="1300"/>
                        </a:lnSpc>
                        <a:spcAft>
                          <a:spcPts val="0"/>
                        </a:spcAft>
                      </a:pPr>
                      <a:r>
                        <a:rPr lang="en-GB" sz="1000">
                          <a:solidFill>
                            <a:sysClr val="windowText" lastClr="000000"/>
                          </a:solidFill>
                          <a:effectLst/>
                        </a:rPr>
                        <a:t>NACE 01-03</a:t>
                      </a:r>
                      <a:endParaRPr lang="sv-SE" sz="1000">
                        <a:solidFill>
                          <a:sysClr val="windowText" lastClr="000000"/>
                        </a:solidFill>
                        <a:effectLst/>
                        <a:latin typeface="Verdana"/>
                        <a:ea typeface="Calibri"/>
                        <a:cs typeface="Times New Roman"/>
                      </a:endParaRPr>
                    </a:p>
                  </a:txBody>
                  <a:tcPr marL="80800" marR="80800" marT="0" marB="0" anchor="ctr"/>
                </a:tc>
              </a:tr>
              <a:tr h="416847">
                <a:tc>
                  <a:txBody>
                    <a:bodyPr/>
                    <a:lstStyle/>
                    <a:p>
                      <a:pPr>
                        <a:lnSpc>
                          <a:spcPts val="1300"/>
                        </a:lnSpc>
                        <a:spcAft>
                          <a:spcPts val="0"/>
                        </a:spcAft>
                      </a:pPr>
                      <a:r>
                        <a:rPr lang="en-GB" sz="1000">
                          <a:solidFill>
                            <a:sysClr val="windowText" lastClr="000000"/>
                          </a:solidFill>
                          <a:effectLst/>
                        </a:rPr>
                        <a:t>Processing</a:t>
                      </a:r>
                      <a:endParaRPr lang="sv-SE" sz="1000">
                        <a:solidFill>
                          <a:sysClr val="windowText" lastClr="000000"/>
                        </a:solidFill>
                        <a:effectLst/>
                        <a:latin typeface="Verdana"/>
                        <a:ea typeface="Calibri"/>
                        <a:cs typeface="Times New Roman"/>
                      </a:endParaRPr>
                    </a:p>
                  </a:txBody>
                  <a:tcPr marL="80800" marR="80800" marT="0" marB="0" anchor="ctr"/>
                </a:tc>
                <a:tc>
                  <a:txBody>
                    <a:bodyPr/>
                    <a:lstStyle/>
                    <a:p>
                      <a:pPr>
                        <a:lnSpc>
                          <a:spcPts val="1300"/>
                        </a:lnSpc>
                        <a:spcAft>
                          <a:spcPts val="0"/>
                        </a:spcAft>
                      </a:pPr>
                      <a:r>
                        <a:rPr lang="en-GB" sz="1000" dirty="0">
                          <a:solidFill>
                            <a:sysClr val="windowText" lastClr="000000"/>
                          </a:solidFill>
                          <a:effectLst/>
                        </a:rPr>
                        <a:t>Produced food amounts</a:t>
                      </a:r>
                      <a:endParaRPr lang="sv-SE" sz="1000" dirty="0">
                        <a:solidFill>
                          <a:sysClr val="windowText" lastClr="000000"/>
                        </a:solidFill>
                        <a:effectLst/>
                        <a:latin typeface="Verdana"/>
                        <a:ea typeface="Calibri"/>
                        <a:cs typeface="Times New Roman"/>
                      </a:endParaRPr>
                    </a:p>
                  </a:txBody>
                  <a:tcPr marL="80800" marR="80800" marT="0" marB="0" anchor="ctr"/>
                </a:tc>
                <a:tc>
                  <a:txBody>
                    <a:bodyPr/>
                    <a:lstStyle/>
                    <a:p>
                      <a:pPr>
                        <a:lnSpc>
                          <a:spcPts val="1300"/>
                        </a:lnSpc>
                        <a:spcAft>
                          <a:spcPts val="0"/>
                        </a:spcAft>
                      </a:pPr>
                      <a:r>
                        <a:rPr lang="en-GB" sz="1000">
                          <a:solidFill>
                            <a:sysClr val="windowText" lastClr="000000"/>
                          </a:solidFill>
                          <a:effectLst/>
                        </a:rPr>
                        <a:t>NACE 10-11</a:t>
                      </a:r>
                      <a:endParaRPr lang="sv-SE" sz="1000">
                        <a:solidFill>
                          <a:sysClr val="windowText" lastClr="000000"/>
                        </a:solidFill>
                        <a:effectLst/>
                        <a:latin typeface="Verdana"/>
                        <a:ea typeface="Calibri"/>
                        <a:cs typeface="Times New Roman"/>
                      </a:endParaRPr>
                    </a:p>
                  </a:txBody>
                  <a:tcPr marL="80800" marR="80800" marT="0" marB="0" anchor="ctr"/>
                </a:tc>
              </a:tr>
              <a:tr h="858495">
                <a:tc>
                  <a:txBody>
                    <a:bodyPr/>
                    <a:lstStyle/>
                    <a:p>
                      <a:pPr>
                        <a:lnSpc>
                          <a:spcPts val="1300"/>
                        </a:lnSpc>
                        <a:spcAft>
                          <a:spcPts val="0"/>
                        </a:spcAft>
                      </a:pPr>
                      <a:r>
                        <a:rPr lang="en-GB" sz="1000">
                          <a:solidFill>
                            <a:sysClr val="windowText" lastClr="000000"/>
                          </a:solidFill>
                          <a:effectLst/>
                        </a:rPr>
                        <a:t>Wholesale and logistics and retail and markets</a:t>
                      </a:r>
                      <a:endParaRPr lang="sv-SE" sz="1000">
                        <a:solidFill>
                          <a:sysClr val="windowText" lastClr="000000"/>
                        </a:solidFill>
                        <a:effectLst/>
                        <a:latin typeface="Verdana"/>
                        <a:ea typeface="Calibri"/>
                        <a:cs typeface="Times New Roman"/>
                      </a:endParaRPr>
                    </a:p>
                  </a:txBody>
                  <a:tcPr marL="80800" marR="80800" marT="0" marB="0" anchor="ctr"/>
                </a:tc>
                <a:tc>
                  <a:txBody>
                    <a:bodyPr/>
                    <a:lstStyle/>
                    <a:p>
                      <a:pPr>
                        <a:lnSpc>
                          <a:spcPts val="1300"/>
                        </a:lnSpc>
                        <a:spcAft>
                          <a:spcPts val="0"/>
                        </a:spcAft>
                      </a:pPr>
                      <a:r>
                        <a:rPr lang="en-GB" sz="1000" dirty="0">
                          <a:solidFill>
                            <a:sysClr val="windowText" lastClr="000000"/>
                          </a:solidFill>
                          <a:effectLst/>
                        </a:rPr>
                        <a:t>Population</a:t>
                      </a:r>
                      <a:endParaRPr lang="sv-SE" sz="1000" dirty="0">
                        <a:solidFill>
                          <a:sysClr val="windowText" lastClr="000000"/>
                        </a:solidFill>
                        <a:effectLst/>
                        <a:latin typeface="Verdana"/>
                        <a:ea typeface="Calibri"/>
                        <a:cs typeface="Times New Roman"/>
                      </a:endParaRPr>
                    </a:p>
                  </a:txBody>
                  <a:tcPr marL="80800" marR="80800" marT="0" marB="0" anchor="ctr"/>
                </a:tc>
                <a:tc>
                  <a:txBody>
                    <a:bodyPr/>
                    <a:lstStyle/>
                    <a:p>
                      <a:pPr>
                        <a:lnSpc>
                          <a:spcPts val="1300"/>
                        </a:lnSpc>
                        <a:spcAft>
                          <a:spcPts val="0"/>
                        </a:spcAft>
                      </a:pPr>
                      <a:r>
                        <a:rPr lang="en-GB" sz="1000">
                          <a:solidFill>
                            <a:sysClr val="windowText" lastClr="000000"/>
                          </a:solidFill>
                          <a:effectLst/>
                        </a:rPr>
                        <a:t>NACE 46-47</a:t>
                      </a:r>
                      <a:endParaRPr lang="sv-SE" sz="1000">
                        <a:solidFill>
                          <a:sysClr val="windowText" lastClr="000000"/>
                        </a:solidFill>
                        <a:effectLst/>
                        <a:latin typeface="Verdana"/>
                        <a:ea typeface="Calibri"/>
                        <a:cs typeface="Times New Roman"/>
                      </a:endParaRPr>
                    </a:p>
                  </a:txBody>
                  <a:tcPr marL="80800" marR="80800" marT="0" marB="0" anchor="ctr"/>
                </a:tc>
              </a:tr>
              <a:tr h="416847">
                <a:tc>
                  <a:txBody>
                    <a:bodyPr/>
                    <a:lstStyle/>
                    <a:p>
                      <a:pPr>
                        <a:lnSpc>
                          <a:spcPts val="1300"/>
                        </a:lnSpc>
                        <a:spcAft>
                          <a:spcPts val="0"/>
                        </a:spcAft>
                      </a:pPr>
                      <a:r>
                        <a:rPr lang="en-GB" sz="1000" dirty="0">
                          <a:solidFill>
                            <a:sysClr val="windowText" lastClr="000000"/>
                          </a:solidFill>
                          <a:effectLst/>
                        </a:rPr>
                        <a:t>Food service</a:t>
                      </a:r>
                      <a:endParaRPr lang="sv-SE" sz="1000" dirty="0">
                        <a:solidFill>
                          <a:sysClr val="windowText" lastClr="000000"/>
                        </a:solidFill>
                        <a:effectLst/>
                        <a:latin typeface="Verdana"/>
                        <a:ea typeface="Calibri"/>
                        <a:cs typeface="Times New Roman"/>
                      </a:endParaRPr>
                    </a:p>
                  </a:txBody>
                  <a:tcPr marL="80800" marR="80800" marT="0" marB="0" anchor="ctr"/>
                </a:tc>
                <a:tc>
                  <a:txBody>
                    <a:bodyPr/>
                    <a:lstStyle/>
                    <a:p>
                      <a:pPr>
                        <a:lnSpc>
                          <a:spcPts val="1300"/>
                        </a:lnSpc>
                        <a:spcAft>
                          <a:spcPts val="0"/>
                        </a:spcAft>
                      </a:pPr>
                      <a:r>
                        <a:rPr lang="en-GB" sz="1000" dirty="0">
                          <a:solidFill>
                            <a:sysClr val="windowText" lastClr="000000"/>
                          </a:solidFill>
                          <a:effectLst/>
                        </a:rPr>
                        <a:t>Turnover </a:t>
                      </a:r>
                      <a:r>
                        <a:rPr lang="en-GB" sz="1000" dirty="0" smtClean="0">
                          <a:solidFill>
                            <a:sysClr val="windowText" lastClr="000000"/>
                          </a:solidFill>
                          <a:effectLst/>
                        </a:rPr>
                        <a:t>number</a:t>
                      </a:r>
                      <a:endParaRPr lang="sv-SE" sz="1000" dirty="0">
                        <a:solidFill>
                          <a:sysClr val="windowText" lastClr="000000"/>
                        </a:solidFill>
                        <a:effectLst/>
                        <a:latin typeface="Verdana"/>
                        <a:ea typeface="Calibri"/>
                        <a:cs typeface="Times New Roman"/>
                      </a:endParaRPr>
                    </a:p>
                  </a:txBody>
                  <a:tcPr marL="80800" marR="80800" marT="0" marB="0" anchor="ctr"/>
                </a:tc>
                <a:tc>
                  <a:txBody>
                    <a:bodyPr/>
                    <a:lstStyle/>
                    <a:p>
                      <a:pPr>
                        <a:lnSpc>
                          <a:spcPts val="1300"/>
                        </a:lnSpc>
                        <a:spcAft>
                          <a:spcPts val="0"/>
                        </a:spcAft>
                      </a:pPr>
                      <a:r>
                        <a:rPr lang="en-GB" sz="1000" dirty="0">
                          <a:solidFill>
                            <a:sysClr val="windowText" lastClr="000000"/>
                          </a:solidFill>
                          <a:effectLst/>
                        </a:rPr>
                        <a:t>NACE 56 (55)</a:t>
                      </a:r>
                      <a:endParaRPr lang="sv-SE" sz="1000" dirty="0">
                        <a:solidFill>
                          <a:sysClr val="windowText" lastClr="000000"/>
                        </a:solidFill>
                        <a:effectLst/>
                        <a:latin typeface="Verdana"/>
                        <a:ea typeface="Calibri"/>
                        <a:cs typeface="Times New Roman"/>
                      </a:endParaRPr>
                    </a:p>
                  </a:txBody>
                  <a:tcPr marL="80800" marR="80800" marT="0" marB="0" anchor="ctr"/>
                </a:tc>
              </a:tr>
              <a:tr h="416847">
                <a:tc>
                  <a:txBody>
                    <a:bodyPr/>
                    <a:lstStyle/>
                    <a:p>
                      <a:pPr>
                        <a:lnSpc>
                          <a:spcPts val="1300"/>
                        </a:lnSpc>
                        <a:spcAft>
                          <a:spcPts val="0"/>
                        </a:spcAft>
                      </a:pPr>
                      <a:r>
                        <a:rPr lang="en-GB" sz="1000">
                          <a:solidFill>
                            <a:sysClr val="windowText" lastClr="000000"/>
                          </a:solidFill>
                          <a:effectLst/>
                        </a:rPr>
                        <a:t>Household</a:t>
                      </a:r>
                      <a:endParaRPr lang="sv-SE" sz="1000">
                        <a:solidFill>
                          <a:sysClr val="windowText" lastClr="000000"/>
                        </a:solidFill>
                        <a:effectLst/>
                        <a:latin typeface="Verdana"/>
                        <a:ea typeface="Calibri"/>
                        <a:cs typeface="Times New Roman"/>
                      </a:endParaRPr>
                    </a:p>
                  </a:txBody>
                  <a:tcPr marL="80800" marR="80800" marT="0" marB="0" anchor="ctr"/>
                </a:tc>
                <a:tc>
                  <a:txBody>
                    <a:bodyPr/>
                    <a:lstStyle/>
                    <a:p>
                      <a:pPr>
                        <a:lnSpc>
                          <a:spcPts val="1300"/>
                        </a:lnSpc>
                        <a:spcAft>
                          <a:spcPts val="0"/>
                        </a:spcAft>
                      </a:pPr>
                      <a:r>
                        <a:rPr lang="en-GB" sz="1000">
                          <a:solidFill>
                            <a:sysClr val="windowText" lastClr="000000"/>
                          </a:solidFill>
                          <a:effectLst/>
                        </a:rPr>
                        <a:t>Population</a:t>
                      </a:r>
                      <a:endParaRPr lang="sv-SE" sz="1000">
                        <a:solidFill>
                          <a:sysClr val="windowText" lastClr="000000"/>
                        </a:solidFill>
                        <a:effectLst/>
                        <a:latin typeface="Verdana"/>
                        <a:ea typeface="Calibri"/>
                        <a:cs typeface="Times New Roman"/>
                      </a:endParaRPr>
                    </a:p>
                  </a:txBody>
                  <a:tcPr marL="80800" marR="80800" marT="0" marB="0" anchor="ctr"/>
                </a:tc>
                <a:tc>
                  <a:txBody>
                    <a:bodyPr/>
                    <a:lstStyle/>
                    <a:p>
                      <a:pPr>
                        <a:lnSpc>
                          <a:spcPts val="1300"/>
                        </a:lnSpc>
                        <a:spcAft>
                          <a:spcPts val="0"/>
                        </a:spcAft>
                      </a:pPr>
                      <a:r>
                        <a:rPr lang="en-GB" sz="1000" dirty="0" smtClean="0">
                          <a:solidFill>
                            <a:sysClr val="windowText" lastClr="000000"/>
                          </a:solidFill>
                          <a:effectLst/>
                        </a:rPr>
                        <a:t>NA</a:t>
                      </a:r>
                      <a:endParaRPr lang="sv-SE" sz="1000" dirty="0">
                        <a:solidFill>
                          <a:sysClr val="windowText" lastClr="000000"/>
                        </a:solidFill>
                        <a:effectLst/>
                        <a:latin typeface="Verdana"/>
                        <a:ea typeface="Calibri"/>
                        <a:cs typeface="Times New Roman"/>
                      </a:endParaRPr>
                    </a:p>
                  </a:txBody>
                  <a:tcPr marL="80800" marR="80800" marT="0" marB="0" anchor="ctr"/>
                </a:tc>
              </a:tr>
            </a:tbl>
          </a:graphicData>
        </a:graphic>
      </p:graphicFrame>
      <p:sp>
        <p:nvSpPr>
          <p:cNvPr id="2" name="Title 1"/>
          <p:cNvSpPr>
            <a:spLocks noGrp="1"/>
          </p:cNvSpPr>
          <p:nvPr>
            <p:ph type="title"/>
          </p:nvPr>
        </p:nvSpPr>
        <p:spPr/>
        <p:txBody>
          <a:bodyPr/>
          <a:lstStyle/>
          <a:p>
            <a:r>
              <a:rPr lang="sv-SE" dirty="0" smtClean="0"/>
              <a:t>Up-scaling to EU-28</a:t>
            </a:r>
            <a:endParaRPr lang="sv-SE" dirty="0"/>
          </a:p>
        </p:txBody>
      </p:sp>
    </p:spTree>
    <p:extLst>
      <p:ext uri="{BB962C8B-B14F-4D97-AF65-F5344CB8AC3E}">
        <p14:creationId xmlns:p14="http://schemas.microsoft.com/office/powerpoint/2010/main" val="2552236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1F497D"/>
      </a:dk2>
      <a:lt2>
        <a:srgbClr val="EEECE1"/>
      </a:lt2>
      <a:accent1>
        <a:srgbClr val="EDC500"/>
      </a:accent1>
      <a:accent2>
        <a:srgbClr val="602C14"/>
      </a:accent2>
      <a:accent3>
        <a:srgbClr val="9BBB59"/>
      </a:accent3>
      <a:accent4>
        <a:srgbClr val="8064A2"/>
      </a:accent4>
      <a:accent5>
        <a:srgbClr val="4BACC6"/>
      </a:accent5>
      <a:accent6>
        <a:srgbClr val="F79646"/>
      </a:accent6>
      <a:hlink>
        <a:srgbClr val="0000FF"/>
      </a:hlink>
      <a:folHlink>
        <a:srgbClr val="800080"/>
      </a:folHlink>
    </a:clrScheme>
    <a:fontScheme name="Foodsecur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chemeClr val="bg1"/>
            </a:solidFill>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2FAAECB7AB1047BBB77D5FFADD2EF4" ma:contentTypeVersion="0" ma:contentTypeDescription="Create a new document." ma:contentTypeScope="" ma:versionID="3623857e09267fa3655ef5a0779f274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43518E-7506-4BD2-8C1B-10A32247957F}"/>
</file>

<file path=customXml/itemProps2.xml><?xml version="1.0" encoding="utf-8"?>
<ds:datastoreItem xmlns:ds="http://schemas.openxmlformats.org/officeDocument/2006/customXml" ds:itemID="{B7E2C0F4-296C-47FD-98FA-C79559C939A3}"/>
</file>

<file path=customXml/itemProps3.xml><?xml version="1.0" encoding="utf-8"?>
<ds:datastoreItem xmlns:ds="http://schemas.openxmlformats.org/officeDocument/2006/customXml" ds:itemID="{17A7937B-745E-4FDC-900F-9B149C994468}"/>
</file>

<file path=docProps/app.xml><?xml version="1.0" encoding="utf-8"?>
<Properties xmlns="http://schemas.openxmlformats.org/officeDocument/2006/extended-properties" xmlns:vt="http://schemas.openxmlformats.org/officeDocument/2006/docPropsVTypes">
  <Template/>
  <TotalTime>0</TotalTime>
  <Words>2007</Words>
  <Application>Microsoft Office PowerPoint</Application>
  <PresentationFormat>Bildschirmpräsentation (4:3)</PresentationFormat>
  <Paragraphs>321</Paragraphs>
  <Slides>30</Slides>
  <Notes>13</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Kantoorthema</vt:lpstr>
      <vt:lpstr> FUSIONS WP1: Quantification and Impacts</vt:lpstr>
      <vt:lpstr>Objectives for WP1 </vt:lpstr>
      <vt:lpstr> Wp1 builds knowledge, develops recommendations and explores impacts  </vt:lpstr>
      <vt:lpstr>Agenda  </vt:lpstr>
      <vt:lpstr>Food waste arisings in EU 28</vt:lpstr>
      <vt:lpstr>Data investigation</vt:lpstr>
      <vt:lpstr>Data provided</vt:lpstr>
      <vt:lpstr>Compilation of the matrix</vt:lpstr>
      <vt:lpstr>Up-scaling to EU-28</vt:lpstr>
      <vt:lpstr>What did we get…</vt:lpstr>
      <vt:lpstr>Uncertainties</vt:lpstr>
      <vt:lpstr>Future outlook</vt:lpstr>
      <vt:lpstr>Discussion</vt:lpstr>
      <vt:lpstr>Environmental, social and economic impacts </vt:lpstr>
      <vt:lpstr>Indicator products for impact assessment</vt:lpstr>
      <vt:lpstr>Environmental impact - Approach</vt:lpstr>
      <vt:lpstr>Environmental impact – Intermediate results</vt:lpstr>
      <vt:lpstr>Data gaps</vt:lpstr>
      <vt:lpstr>Impacts on health and nutrition issues</vt:lpstr>
      <vt:lpstr>Impacts on health and nutrition issues</vt:lpstr>
      <vt:lpstr>Social impacts of food banks and  food redistribution initiatives</vt:lpstr>
      <vt:lpstr>Social impacts of food banks and  food redistribution initiatives</vt:lpstr>
      <vt:lpstr>Social impacts of food banks and  food redistribution initiatives</vt:lpstr>
      <vt:lpstr>Impacts on global food prices</vt:lpstr>
      <vt:lpstr>Impacts on global food prices</vt:lpstr>
      <vt:lpstr>Outlook</vt:lpstr>
      <vt:lpstr>Discussion</vt:lpstr>
      <vt:lpstr>Thank you for your attention! </vt:lpstr>
      <vt:lpstr>PowerPoint-Präsentation</vt:lpstr>
      <vt:lpstr>FUSIONS theoretical framework</vt:lpstr>
    </vt:vector>
  </TitlesOfParts>
  <Company>Wageningen 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auteur</dc:creator>
  <cp:lastModifiedBy>Silvia Scherhaufer</cp:lastModifiedBy>
  <cp:revision>201</cp:revision>
  <cp:lastPrinted>2014-10-31T20:04:11Z</cp:lastPrinted>
  <dcterms:created xsi:type="dcterms:W3CDTF">2012-08-09T12:11:55Z</dcterms:created>
  <dcterms:modified xsi:type="dcterms:W3CDTF">2015-06-03T05:11:38Z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0x0101007C2FAAECB7AB1047BBB77D5FFADD2EF4</vt:lpwstr>
  </property>
</Properties>
</file>