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5.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6.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12.xml" ContentType="application/vnd.openxmlformats-officedocument.presentationml.notes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diagrams/drawing1.xml" ContentType="application/vnd.ms-office.drawingml.diagramDrawing+xml"/>
  <Override PartName="/ppt/diagrams/quickStyle1.xml" ContentType="application/vnd.openxmlformats-officedocument.drawingml.diagramStyle+xml"/>
  <Override PartName="/ppt/diagrams/layout1.xml" ContentType="application/vnd.openxmlformats-officedocument.drawingml.diagramLayout+xml"/>
  <Override PartName="/ppt/theme/theme3.xml" ContentType="application/vnd.openxmlformats-officedocument.theme+xml"/>
  <Override PartName="/ppt/theme/theme2.xml" ContentType="application/vnd.openxmlformats-officedocument.theme+xml"/>
  <Override PartName="/ppt/diagrams/colors1.xml" ContentType="application/vnd.openxmlformats-officedocument.drawingml.diagramColors+xml"/>
  <Override PartName="/ppt/handoutMasters/handoutMaster1.xml" ContentType="application/vnd.openxmlformats-officedocument.presentationml.handoutMaster+xml"/>
  <Override PartName="/ppt/diagrams/colors2.xml" ContentType="application/vnd.openxmlformats-officedocument.drawingml.diagramColors+xml"/>
  <Override PartName="/ppt/diagrams/layout2.xml" ContentType="application/vnd.openxmlformats-officedocument.drawingml.diagramLayout+xml"/>
  <Override PartName="/ppt/diagrams/drawing2.xml" ContentType="application/vnd.ms-office.drawingml.diagramDrawing+xml"/>
  <Override PartName="/ppt/diagrams/quickStyle2.xml" ContentType="application/vnd.openxmlformats-officedocument.drawingml.diagram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8"/>
  </p:notesMasterIdLst>
  <p:handoutMasterIdLst>
    <p:handoutMasterId r:id="rId29"/>
  </p:handoutMasterIdLst>
  <p:sldIdLst>
    <p:sldId id="256" r:id="rId2"/>
    <p:sldId id="270" r:id="rId3"/>
    <p:sldId id="276" r:id="rId4"/>
    <p:sldId id="312" r:id="rId5"/>
    <p:sldId id="308" r:id="rId6"/>
    <p:sldId id="305" r:id="rId7"/>
    <p:sldId id="277" r:id="rId8"/>
    <p:sldId id="320" r:id="rId9"/>
    <p:sldId id="280" r:id="rId10"/>
    <p:sldId id="318" r:id="rId11"/>
    <p:sldId id="281" r:id="rId12"/>
    <p:sldId id="282" r:id="rId13"/>
    <p:sldId id="319" r:id="rId14"/>
    <p:sldId id="321" r:id="rId15"/>
    <p:sldId id="314" r:id="rId16"/>
    <p:sldId id="284" r:id="rId17"/>
    <p:sldId id="323" r:id="rId18"/>
    <p:sldId id="322" r:id="rId19"/>
    <p:sldId id="293" r:id="rId20"/>
    <p:sldId id="303" r:id="rId21"/>
    <p:sldId id="306" r:id="rId22"/>
    <p:sldId id="324" r:id="rId23"/>
    <p:sldId id="325" r:id="rId24"/>
    <p:sldId id="326" r:id="rId25"/>
    <p:sldId id="275" r:id="rId26"/>
    <p:sldId id="258" r:id="rId27"/>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5C4"/>
    <a:srgbClr val="602C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0940" autoAdjust="0"/>
  </p:normalViewPr>
  <p:slideViewPr>
    <p:cSldViewPr>
      <p:cViewPr varScale="1">
        <p:scale>
          <a:sx n="102" d="100"/>
          <a:sy n="102" d="100"/>
        </p:scale>
        <p:origin x="1824" y="108"/>
      </p:cViewPr>
      <p:guideLst>
        <p:guide orient="horz" pos="2160"/>
        <p:guide pos="295"/>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98" d="100"/>
          <a:sy n="98" d="100"/>
        </p:scale>
        <p:origin x="-260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2D7FED-AB22-45AF-B047-7425A3ED2C31}" type="doc">
      <dgm:prSet loTypeId="urn:microsoft.com/office/officeart/2005/8/layout/process1" loCatId="process" qsTypeId="urn:microsoft.com/office/officeart/2005/8/quickstyle/simple5" qsCatId="simple" csTypeId="urn:microsoft.com/office/officeart/2005/8/colors/accent0_3" csCatId="mainScheme" phldr="1"/>
      <dgm:spPr/>
    </dgm:pt>
    <dgm:pt modelId="{34DABE77-1A0F-4196-9330-755B724C5B8B}">
      <dgm:prSet phldrT="[Text]"/>
      <dgm:spPr/>
      <dgm:t>
        <a:bodyPr/>
        <a:lstStyle/>
        <a:p>
          <a:r>
            <a:rPr lang="fr-FR" dirty="0" smtClean="0"/>
            <a:t>Framework for Quantification at National </a:t>
          </a:r>
          <a:r>
            <a:rPr lang="fr-FR" dirty="0" err="1" smtClean="0"/>
            <a:t>Level</a:t>
          </a:r>
          <a:endParaRPr lang="en-US" dirty="0"/>
        </a:p>
      </dgm:t>
    </dgm:pt>
    <dgm:pt modelId="{E0371E94-CD15-4275-B192-9BE456F2C50A}" type="parTrans" cxnId="{6D38AB02-6E3A-4101-AE8E-74516A6B04A3}">
      <dgm:prSet/>
      <dgm:spPr/>
      <dgm:t>
        <a:bodyPr/>
        <a:lstStyle/>
        <a:p>
          <a:endParaRPr lang="en-US"/>
        </a:p>
      </dgm:t>
    </dgm:pt>
    <dgm:pt modelId="{544CEE9E-7F19-427A-9A36-B38F8126C3B8}" type="sibTrans" cxnId="{6D38AB02-6E3A-4101-AE8E-74516A6B04A3}">
      <dgm:prSet/>
      <dgm:spPr/>
      <dgm:t>
        <a:bodyPr/>
        <a:lstStyle/>
        <a:p>
          <a:endParaRPr lang="en-US"/>
        </a:p>
      </dgm:t>
    </dgm:pt>
    <dgm:pt modelId="{25A8AC7D-055C-48B8-92C2-FB9F119FD000}">
      <dgm:prSet phldrT="[Text]"/>
      <dgm:spPr/>
      <dgm:t>
        <a:bodyPr/>
        <a:lstStyle/>
        <a:p>
          <a:r>
            <a:rPr lang="fr-FR" dirty="0" smtClean="0"/>
            <a:t>Quantification by </a:t>
          </a:r>
          <a:r>
            <a:rPr lang="fr-FR" dirty="0" err="1" smtClean="0"/>
            <a:t>Sector</a:t>
          </a:r>
          <a:endParaRPr lang="en-US" dirty="0"/>
        </a:p>
      </dgm:t>
    </dgm:pt>
    <dgm:pt modelId="{6D3A2AEC-1DEE-411A-9457-F009AC936967}" type="parTrans" cxnId="{FE487485-73E6-4A37-A571-DEE323928232}">
      <dgm:prSet/>
      <dgm:spPr/>
      <dgm:t>
        <a:bodyPr/>
        <a:lstStyle/>
        <a:p>
          <a:endParaRPr lang="en-US"/>
        </a:p>
      </dgm:t>
    </dgm:pt>
    <dgm:pt modelId="{1AFD41B0-BE22-4E2A-A4CD-553E70F23DB6}" type="sibTrans" cxnId="{FE487485-73E6-4A37-A571-DEE323928232}">
      <dgm:prSet/>
      <dgm:spPr/>
      <dgm:t>
        <a:bodyPr/>
        <a:lstStyle/>
        <a:p>
          <a:endParaRPr lang="en-US"/>
        </a:p>
      </dgm:t>
    </dgm:pt>
    <dgm:pt modelId="{72B54230-E1D0-465B-BA9E-33E9EF8A89D3}" type="pres">
      <dgm:prSet presAssocID="{382D7FED-AB22-45AF-B047-7425A3ED2C31}" presName="Name0" presStyleCnt="0">
        <dgm:presLayoutVars>
          <dgm:dir/>
          <dgm:resizeHandles val="exact"/>
        </dgm:presLayoutVars>
      </dgm:prSet>
      <dgm:spPr/>
    </dgm:pt>
    <dgm:pt modelId="{1A032AA9-39D2-4528-8345-B2F6F5DF4A1D}" type="pres">
      <dgm:prSet presAssocID="{34DABE77-1A0F-4196-9330-755B724C5B8B}" presName="node" presStyleLbl="node1" presStyleIdx="0" presStyleCnt="2">
        <dgm:presLayoutVars>
          <dgm:bulletEnabled val="1"/>
        </dgm:presLayoutVars>
      </dgm:prSet>
      <dgm:spPr/>
      <dgm:t>
        <a:bodyPr/>
        <a:lstStyle/>
        <a:p>
          <a:endParaRPr lang="en-US"/>
        </a:p>
      </dgm:t>
    </dgm:pt>
    <dgm:pt modelId="{4F26AF6C-6307-4EED-8F8D-7DB2F589DD4D}" type="pres">
      <dgm:prSet presAssocID="{544CEE9E-7F19-427A-9A36-B38F8126C3B8}" presName="sibTrans" presStyleLbl="sibTrans2D1" presStyleIdx="0" presStyleCnt="1"/>
      <dgm:spPr/>
      <dgm:t>
        <a:bodyPr/>
        <a:lstStyle/>
        <a:p>
          <a:endParaRPr lang="en-US"/>
        </a:p>
      </dgm:t>
    </dgm:pt>
    <dgm:pt modelId="{6BC07531-5B18-4BD7-ABEB-E8AE2DE49877}" type="pres">
      <dgm:prSet presAssocID="{544CEE9E-7F19-427A-9A36-B38F8126C3B8}" presName="connectorText" presStyleLbl="sibTrans2D1" presStyleIdx="0" presStyleCnt="1"/>
      <dgm:spPr/>
      <dgm:t>
        <a:bodyPr/>
        <a:lstStyle/>
        <a:p>
          <a:endParaRPr lang="en-US"/>
        </a:p>
      </dgm:t>
    </dgm:pt>
    <dgm:pt modelId="{6760C23B-94EC-41E0-B792-4FCC6B82593B}" type="pres">
      <dgm:prSet presAssocID="{25A8AC7D-055C-48B8-92C2-FB9F119FD000}" presName="node" presStyleLbl="node1" presStyleIdx="1" presStyleCnt="2">
        <dgm:presLayoutVars>
          <dgm:bulletEnabled val="1"/>
        </dgm:presLayoutVars>
      </dgm:prSet>
      <dgm:spPr/>
      <dgm:t>
        <a:bodyPr/>
        <a:lstStyle/>
        <a:p>
          <a:endParaRPr lang="en-US"/>
        </a:p>
      </dgm:t>
    </dgm:pt>
  </dgm:ptLst>
  <dgm:cxnLst>
    <dgm:cxn modelId="{CD2FA5CB-86E0-4267-A262-7A8AF4CB400A}" type="presOf" srcId="{25A8AC7D-055C-48B8-92C2-FB9F119FD000}" destId="{6760C23B-94EC-41E0-B792-4FCC6B82593B}" srcOrd="0" destOrd="0" presId="urn:microsoft.com/office/officeart/2005/8/layout/process1"/>
    <dgm:cxn modelId="{EE11FFC7-959F-4616-B352-CAB06DFCE30A}" type="presOf" srcId="{382D7FED-AB22-45AF-B047-7425A3ED2C31}" destId="{72B54230-E1D0-465B-BA9E-33E9EF8A89D3}" srcOrd="0" destOrd="0" presId="urn:microsoft.com/office/officeart/2005/8/layout/process1"/>
    <dgm:cxn modelId="{53B100D7-601F-462B-8B20-758AD2A83350}" type="presOf" srcId="{34DABE77-1A0F-4196-9330-755B724C5B8B}" destId="{1A032AA9-39D2-4528-8345-B2F6F5DF4A1D}" srcOrd="0" destOrd="0" presId="urn:microsoft.com/office/officeart/2005/8/layout/process1"/>
    <dgm:cxn modelId="{FE487485-73E6-4A37-A571-DEE323928232}" srcId="{382D7FED-AB22-45AF-B047-7425A3ED2C31}" destId="{25A8AC7D-055C-48B8-92C2-FB9F119FD000}" srcOrd="1" destOrd="0" parTransId="{6D3A2AEC-1DEE-411A-9457-F009AC936967}" sibTransId="{1AFD41B0-BE22-4E2A-A4CD-553E70F23DB6}"/>
    <dgm:cxn modelId="{6D38AB02-6E3A-4101-AE8E-74516A6B04A3}" srcId="{382D7FED-AB22-45AF-B047-7425A3ED2C31}" destId="{34DABE77-1A0F-4196-9330-755B724C5B8B}" srcOrd="0" destOrd="0" parTransId="{E0371E94-CD15-4275-B192-9BE456F2C50A}" sibTransId="{544CEE9E-7F19-427A-9A36-B38F8126C3B8}"/>
    <dgm:cxn modelId="{CE6B3F74-88ED-4393-AEFB-7312EB8ACCB5}" type="presOf" srcId="{544CEE9E-7F19-427A-9A36-B38F8126C3B8}" destId="{6BC07531-5B18-4BD7-ABEB-E8AE2DE49877}" srcOrd="1" destOrd="0" presId="urn:microsoft.com/office/officeart/2005/8/layout/process1"/>
    <dgm:cxn modelId="{CDCCCAC3-B4AB-454D-B119-E13498ED3A1B}" type="presOf" srcId="{544CEE9E-7F19-427A-9A36-B38F8126C3B8}" destId="{4F26AF6C-6307-4EED-8F8D-7DB2F589DD4D}" srcOrd="0" destOrd="0" presId="urn:microsoft.com/office/officeart/2005/8/layout/process1"/>
    <dgm:cxn modelId="{50AFED17-C3D9-469E-9165-56863B0F792A}" type="presParOf" srcId="{72B54230-E1D0-465B-BA9E-33E9EF8A89D3}" destId="{1A032AA9-39D2-4528-8345-B2F6F5DF4A1D}" srcOrd="0" destOrd="0" presId="urn:microsoft.com/office/officeart/2005/8/layout/process1"/>
    <dgm:cxn modelId="{BA765F75-DA59-4961-A234-D935DD0CEAC9}" type="presParOf" srcId="{72B54230-E1D0-465B-BA9E-33E9EF8A89D3}" destId="{4F26AF6C-6307-4EED-8F8D-7DB2F589DD4D}" srcOrd="1" destOrd="0" presId="urn:microsoft.com/office/officeart/2005/8/layout/process1"/>
    <dgm:cxn modelId="{899B82BD-819E-43CC-A8A1-6BB5E04EA3C5}" type="presParOf" srcId="{4F26AF6C-6307-4EED-8F8D-7DB2F589DD4D}" destId="{6BC07531-5B18-4BD7-ABEB-E8AE2DE49877}" srcOrd="0" destOrd="0" presId="urn:microsoft.com/office/officeart/2005/8/layout/process1"/>
    <dgm:cxn modelId="{AE5D2C8B-97BE-4302-90D2-2750DC1EEEBB}" type="presParOf" srcId="{72B54230-E1D0-465B-BA9E-33E9EF8A89D3}" destId="{6760C23B-94EC-41E0-B792-4FCC6B82593B}"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AE2BF5-BBB2-4A37-8206-CEB690D6CA0A}" type="doc">
      <dgm:prSet loTypeId="urn:microsoft.com/office/officeart/2005/8/layout/radial5" loCatId="cycle" qsTypeId="urn:microsoft.com/office/officeart/2005/8/quickstyle/simple1" qsCatId="simple" csTypeId="urn:microsoft.com/office/officeart/2005/8/colors/colorful3" csCatId="colorful" phldr="1"/>
      <dgm:spPr/>
      <dgm:t>
        <a:bodyPr/>
        <a:lstStyle/>
        <a:p>
          <a:endParaRPr lang="fr-FR"/>
        </a:p>
      </dgm:t>
    </dgm:pt>
    <dgm:pt modelId="{64CFF6AE-45EB-49A6-9EED-D00319D4BD55}">
      <dgm:prSet phldrT="[Text]"/>
      <dgm:spPr/>
      <dgm:t>
        <a:bodyPr/>
        <a:lstStyle/>
        <a:p>
          <a:r>
            <a:rPr lang="fr-FR" dirty="0" smtClean="0"/>
            <a:t>Scope of a NFWQS</a:t>
          </a:r>
          <a:endParaRPr lang="fr-FR" dirty="0"/>
        </a:p>
      </dgm:t>
    </dgm:pt>
    <dgm:pt modelId="{6AE9E84A-60EC-447F-9584-4DEDB213D7E7}" type="parTrans" cxnId="{B4F72BD7-B681-4CE6-9392-12B890C2C437}">
      <dgm:prSet/>
      <dgm:spPr/>
      <dgm:t>
        <a:bodyPr/>
        <a:lstStyle/>
        <a:p>
          <a:endParaRPr lang="fr-FR"/>
        </a:p>
      </dgm:t>
    </dgm:pt>
    <dgm:pt modelId="{9BCD8847-B9D0-443A-9F46-21DDE27F5517}" type="sibTrans" cxnId="{B4F72BD7-B681-4CE6-9392-12B890C2C437}">
      <dgm:prSet/>
      <dgm:spPr/>
      <dgm:t>
        <a:bodyPr/>
        <a:lstStyle/>
        <a:p>
          <a:endParaRPr lang="fr-FR"/>
        </a:p>
      </dgm:t>
    </dgm:pt>
    <dgm:pt modelId="{DBFB7F14-A703-4215-8635-4B7E0F0830DD}">
      <dgm:prSet phldrT="[Text]"/>
      <dgm:spPr/>
      <dgm:t>
        <a:bodyPr/>
        <a:lstStyle/>
        <a:p>
          <a:r>
            <a:rPr lang="fr-FR" dirty="0" err="1" smtClean="0"/>
            <a:t>Timeframe</a:t>
          </a:r>
          <a:endParaRPr lang="fr-FR" dirty="0"/>
        </a:p>
      </dgm:t>
    </dgm:pt>
    <dgm:pt modelId="{2665EF78-1C49-47DC-B5F0-EA1D2BA0DDC1}" type="parTrans" cxnId="{73A718EB-81DA-4A44-8A7A-E098C1162DFE}">
      <dgm:prSet/>
      <dgm:spPr/>
      <dgm:t>
        <a:bodyPr/>
        <a:lstStyle/>
        <a:p>
          <a:endParaRPr lang="fr-FR"/>
        </a:p>
      </dgm:t>
    </dgm:pt>
    <dgm:pt modelId="{9DE19CBB-880D-4BA6-8A72-5A299755C0C0}" type="sibTrans" cxnId="{73A718EB-81DA-4A44-8A7A-E098C1162DFE}">
      <dgm:prSet/>
      <dgm:spPr/>
      <dgm:t>
        <a:bodyPr/>
        <a:lstStyle/>
        <a:p>
          <a:endParaRPr lang="fr-FR"/>
        </a:p>
      </dgm:t>
    </dgm:pt>
    <dgm:pt modelId="{C13166A2-AB61-47B7-8EE0-886A8E359BD8}">
      <dgm:prSet phldrT="[Text]"/>
      <dgm:spPr/>
      <dgm:t>
        <a:bodyPr/>
        <a:lstStyle/>
        <a:p>
          <a:r>
            <a:rPr lang="fr-FR" dirty="0" err="1" smtClean="0"/>
            <a:t>Material</a:t>
          </a:r>
          <a:r>
            <a:rPr lang="fr-FR" dirty="0" smtClean="0"/>
            <a:t> Type</a:t>
          </a:r>
          <a:endParaRPr lang="fr-FR" dirty="0"/>
        </a:p>
      </dgm:t>
    </dgm:pt>
    <dgm:pt modelId="{719BF842-FF08-4B84-BE06-169AD90FC98A}" type="parTrans" cxnId="{E8D93791-D7F7-4726-9678-E15A2E1059DC}">
      <dgm:prSet/>
      <dgm:spPr/>
      <dgm:t>
        <a:bodyPr/>
        <a:lstStyle/>
        <a:p>
          <a:endParaRPr lang="fr-FR"/>
        </a:p>
      </dgm:t>
    </dgm:pt>
    <dgm:pt modelId="{99D9E0FE-FE28-4637-BEFB-6BC622BD5631}" type="sibTrans" cxnId="{E8D93791-D7F7-4726-9678-E15A2E1059DC}">
      <dgm:prSet/>
      <dgm:spPr/>
      <dgm:t>
        <a:bodyPr/>
        <a:lstStyle/>
        <a:p>
          <a:endParaRPr lang="fr-FR"/>
        </a:p>
      </dgm:t>
    </dgm:pt>
    <dgm:pt modelId="{8939C329-7FDE-45BA-8349-0AA07723FAFA}">
      <dgm:prSet phldrT="[Text]"/>
      <dgm:spPr/>
      <dgm:t>
        <a:bodyPr/>
        <a:lstStyle/>
        <a:p>
          <a:r>
            <a:rPr lang="fr-FR" dirty="0" smtClean="0"/>
            <a:t>Destination</a:t>
          </a:r>
          <a:endParaRPr lang="fr-FR" dirty="0"/>
        </a:p>
      </dgm:t>
    </dgm:pt>
    <dgm:pt modelId="{96B73C56-FB4D-45AA-80C5-606A1B1CD00B}" type="parTrans" cxnId="{DD66ED70-2276-4A42-BB75-8A8297FE6DAC}">
      <dgm:prSet/>
      <dgm:spPr/>
      <dgm:t>
        <a:bodyPr/>
        <a:lstStyle/>
        <a:p>
          <a:endParaRPr lang="fr-FR"/>
        </a:p>
      </dgm:t>
    </dgm:pt>
    <dgm:pt modelId="{03D75D95-783E-4997-85CA-DF48C3FA67B3}" type="sibTrans" cxnId="{DD66ED70-2276-4A42-BB75-8A8297FE6DAC}">
      <dgm:prSet/>
      <dgm:spPr/>
      <dgm:t>
        <a:bodyPr/>
        <a:lstStyle/>
        <a:p>
          <a:endParaRPr lang="fr-FR"/>
        </a:p>
      </dgm:t>
    </dgm:pt>
    <dgm:pt modelId="{442FE0D6-203C-483C-B866-C083934D86AA}">
      <dgm:prSet phldrT="[Text]"/>
      <dgm:spPr/>
      <dgm:t>
        <a:bodyPr/>
        <a:lstStyle/>
        <a:p>
          <a:r>
            <a:rPr lang="fr-FR" dirty="0" err="1" smtClean="0"/>
            <a:t>Boundaries</a:t>
          </a:r>
          <a:endParaRPr lang="fr-FR" dirty="0"/>
        </a:p>
      </dgm:t>
    </dgm:pt>
    <dgm:pt modelId="{A756E013-48E1-43D2-B013-E00274FCEDBA}" type="parTrans" cxnId="{0737D785-1178-493D-9D0C-90D3932F57A7}">
      <dgm:prSet/>
      <dgm:spPr/>
      <dgm:t>
        <a:bodyPr/>
        <a:lstStyle/>
        <a:p>
          <a:endParaRPr lang="fr-FR"/>
        </a:p>
      </dgm:t>
    </dgm:pt>
    <dgm:pt modelId="{80C7FA30-2C19-41BF-973B-D71DF5DA5607}" type="sibTrans" cxnId="{0737D785-1178-493D-9D0C-90D3932F57A7}">
      <dgm:prSet/>
      <dgm:spPr/>
      <dgm:t>
        <a:bodyPr/>
        <a:lstStyle/>
        <a:p>
          <a:endParaRPr lang="fr-FR"/>
        </a:p>
      </dgm:t>
    </dgm:pt>
    <dgm:pt modelId="{8C54C51E-04A0-4BAB-9F3C-79F05F260014}" type="pres">
      <dgm:prSet presAssocID="{42AE2BF5-BBB2-4A37-8206-CEB690D6CA0A}" presName="Name0" presStyleCnt="0">
        <dgm:presLayoutVars>
          <dgm:chMax val="1"/>
          <dgm:dir/>
          <dgm:animLvl val="ctr"/>
          <dgm:resizeHandles val="exact"/>
        </dgm:presLayoutVars>
      </dgm:prSet>
      <dgm:spPr/>
      <dgm:t>
        <a:bodyPr/>
        <a:lstStyle/>
        <a:p>
          <a:endParaRPr lang="fr-FR"/>
        </a:p>
      </dgm:t>
    </dgm:pt>
    <dgm:pt modelId="{4EB4F722-D9E2-44B4-BE62-85C7E7D6833A}" type="pres">
      <dgm:prSet presAssocID="{64CFF6AE-45EB-49A6-9EED-D00319D4BD55}" presName="centerShape" presStyleLbl="node0" presStyleIdx="0" presStyleCnt="1"/>
      <dgm:spPr/>
      <dgm:t>
        <a:bodyPr/>
        <a:lstStyle/>
        <a:p>
          <a:endParaRPr lang="fr-FR"/>
        </a:p>
      </dgm:t>
    </dgm:pt>
    <dgm:pt modelId="{D363933E-8291-4493-8822-A8D23C8A44AC}" type="pres">
      <dgm:prSet presAssocID="{2665EF78-1C49-47DC-B5F0-EA1D2BA0DDC1}" presName="parTrans" presStyleLbl="sibTrans2D1" presStyleIdx="0" presStyleCnt="4"/>
      <dgm:spPr/>
      <dgm:t>
        <a:bodyPr/>
        <a:lstStyle/>
        <a:p>
          <a:endParaRPr lang="fr-FR"/>
        </a:p>
      </dgm:t>
    </dgm:pt>
    <dgm:pt modelId="{DE408CFA-BA42-4BED-A394-DABBDD0E3FC9}" type="pres">
      <dgm:prSet presAssocID="{2665EF78-1C49-47DC-B5F0-EA1D2BA0DDC1}" presName="connectorText" presStyleLbl="sibTrans2D1" presStyleIdx="0" presStyleCnt="4"/>
      <dgm:spPr/>
      <dgm:t>
        <a:bodyPr/>
        <a:lstStyle/>
        <a:p>
          <a:endParaRPr lang="fr-FR"/>
        </a:p>
      </dgm:t>
    </dgm:pt>
    <dgm:pt modelId="{6EB04886-6DF7-44F1-B576-A7EB6A241CAA}" type="pres">
      <dgm:prSet presAssocID="{DBFB7F14-A703-4215-8635-4B7E0F0830DD}" presName="node" presStyleLbl="node1" presStyleIdx="0" presStyleCnt="4">
        <dgm:presLayoutVars>
          <dgm:bulletEnabled val="1"/>
        </dgm:presLayoutVars>
      </dgm:prSet>
      <dgm:spPr/>
      <dgm:t>
        <a:bodyPr/>
        <a:lstStyle/>
        <a:p>
          <a:endParaRPr lang="fr-FR"/>
        </a:p>
      </dgm:t>
    </dgm:pt>
    <dgm:pt modelId="{107F984E-4EA8-474E-A830-15F63E34910A}" type="pres">
      <dgm:prSet presAssocID="{719BF842-FF08-4B84-BE06-169AD90FC98A}" presName="parTrans" presStyleLbl="sibTrans2D1" presStyleIdx="1" presStyleCnt="4"/>
      <dgm:spPr/>
      <dgm:t>
        <a:bodyPr/>
        <a:lstStyle/>
        <a:p>
          <a:endParaRPr lang="fr-FR"/>
        </a:p>
      </dgm:t>
    </dgm:pt>
    <dgm:pt modelId="{C0270587-DDD3-4E42-B84D-8CD253E7E840}" type="pres">
      <dgm:prSet presAssocID="{719BF842-FF08-4B84-BE06-169AD90FC98A}" presName="connectorText" presStyleLbl="sibTrans2D1" presStyleIdx="1" presStyleCnt="4"/>
      <dgm:spPr/>
      <dgm:t>
        <a:bodyPr/>
        <a:lstStyle/>
        <a:p>
          <a:endParaRPr lang="fr-FR"/>
        </a:p>
      </dgm:t>
    </dgm:pt>
    <dgm:pt modelId="{86002654-92B5-4B96-B5B7-B61860CF18E4}" type="pres">
      <dgm:prSet presAssocID="{C13166A2-AB61-47B7-8EE0-886A8E359BD8}" presName="node" presStyleLbl="node1" presStyleIdx="1" presStyleCnt="4">
        <dgm:presLayoutVars>
          <dgm:bulletEnabled val="1"/>
        </dgm:presLayoutVars>
      </dgm:prSet>
      <dgm:spPr/>
      <dgm:t>
        <a:bodyPr/>
        <a:lstStyle/>
        <a:p>
          <a:endParaRPr lang="fr-FR"/>
        </a:p>
      </dgm:t>
    </dgm:pt>
    <dgm:pt modelId="{F351AD18-8A04-4EAA-9E00-5CC5B2F1C016}" type="pres">
      <dgm:prSet presAssocID="{96B73C56-FB4D-45AA-80C5-606A1B1CD00B}" presName="parTrans" presStyleLbl="sibTrans2D1" presStyleIdx="2" presStyleCnt="4"/>
      <dgm:spPr/>
      <dgm:t>
        <a:bodyPr/>
        <a:lstStyle/>
        <a:p>
          <a:endParaRPr lang="fr-FR"/>
        </a:p>
      </dgm:t>
    </dgm:pt>
    <dgm:pt modelId="{DC452A2E-CDFF-4B48-869D-BB871201439A}" type="pres">
      <dgm:prSet presAssocID="{96B73C56-FB4D-45AA-80C5-606A1B1CD00B}" presName="connectorText" presStyleLbl="sibTrans2D1" presStyleIdx="2" presStyleCnt="4"/>
      <dgm:spPr/>
      <dgm:t>
        <a:bodyPr/>
        <a:lstStyle/>
        <a:p>
          <a:endParaRPr lang="fr-FR"/>
        </a:p>
      </dgm:t>
    </dgm:pt>
    <dgm:pt modelId="{19FC8E95-6E7F-41F0-98CE-CACD4C9AA810}" type="pres">
      <dgm:prSet presAssocID="{8939C329-7FDE-45BA-8349-0AA07723FAFA}" presName="node" presStyleLbl="node1" presStyleIdx="2" presStyleCnt="4">
        <dgm:presLayoutVars>
          <dgm:bulletEnabled val="1"/>
        </dgm:presLayoutVars>
      </dgm:prSet>
      <dgm:spPr/>
      <dgm:t>
        <a:bodyPr/>
        <a:lstStyle/>
        <a:p>
          <a:endParaRPr lang="fr-FR"/>
        </a:p>
      </dgm:t>
    </dgm:pt>
    <dgm:pt modelId="{63A8B359-123A-4227-94C7-29147CA18AF6}" type="pres">
      <dgm:prSet presAssocID="{A756E013-48E1-43D2-B013-E00274FCEDBA}" presName="parTrans" presStyleLbl="sibTrans2D1" presStyleIdx="3" presStyleCnt="4"/>
      <dgm:spPr/>
      <dgm:t>
        <a:bodyPr/>
        <a:lstStyle/>
        <a:p>
          <a:endParaRPr lang="fr-FR"/>
        </a:p>
      </dgm:t>
    </dgm:pt>
    <dgm:pt modelId="{F7CAB67F-3661-4512-92B7-C24D2BD2A1DF}" type="pres">
      <dgm:prSet presAssocID="{A756E013-48E1-43D2-B013-E00274FCEDBA}" presName="connectorText" presStyleLbl="sibTrans2D1" presStyleIdx="3" presStyleCnt="4"/>
      <dgm:spPr/>
      <dgm:t>
        <a:bodyPr/>
        <a:lstStyle/>
        <a:p>
          <a:endParaRPr lang="fr-FR"/>
        </a:p>
      </dgm:t>
    </dgm:pt>
    <dgm:pt modelId="{AFCB4E80-B957-4275-B49E-4AC1ECA12FA3}" type="pres">
      <dgm:prSet presAssocID="{442FE0D6-203C-483C-B866-C083934D86AA}" presName="node" presStyleLbl="node1" presStyleIdx="3" presStyleCnt="4">
        <dgm:presLayoutVars>
          <dgm:bulletEnabled val="1"/>
        </dgm:presLayoutVars>
      </dgm:prSet>
      <dgm:spPr/>
      <dgm:t>
        <a:bodyPr/>
        <a:lstStyle/>
        <a:p>
          <a:endParaRPr lang="fr-FR"/>
        </a:p>
      </dgm:t>
    </dgm:pt>
  </dgm:ptLst>
  <dgm:cxnLst>
    <dgm:cxn modelId="{50191F00-833E-41F4-BDF7-ADA23150052B}" type="presOf" srcId="{C13166A2-AB61-47B7-8EE0-886A8E359BD8}" destId="{86002654-92B5-4B96-B5B7-B61860CF18E4}" srcOrd="0" destOrd="0" presId="urn:microsoft.com/office/officeart/2005/8/layout/radial5"/>
    <dgm:cxn modelId="{4078F533-9784-4AE0-A24B-BDBC9EC3032D}" type="presOf" srcId="{2665EF78-1C49-47DC-B5F0-EA1D2BA0DDC1}" destId="{D363933E-8291-4493-8822-A8D23C8A44AC}" srcOrd="0" destOrd="0" presId="urn:microsoft.com/office/officeart/2005/8/layout/radial5"/>
    <dgm:cxn modelId="{9BE8560E-6E12-4AD9-A3A1-8C39759B2AED}" type="presOf" srcId="{96B73C56-FB4D-45AA-80C5-606A1B1CD00B}" destId="{DC452A2E-CDFF-4B48-869D-BB871201439A}" srcOrd="1" destOrd="0" presId="urn:microsoft.com/office/officeart/2005/8/layout/radial5"/>
    <dgm:cxn modelId="{8A370A30-0E92-411E-90A4-3AE4E4BC433F}" type="presOf" srcId="{8939C329-7FDE-45BA-8349-0AA07723FAFA}" destId="{19FC8E95-6E7F-41F0-98CE-CACD4C9AA810}" srcOrd="0" destOrd="0" presId="urn:microsoft.com/office/officeart/2005/8/layout/radial5"/>
    <dgm:cxn modelId="{905B03C7-0285-42BA-8A9E-F12190EF15E3}" type="presOf" srcId="{A756E013-48E1-43D2-B013-E00274FCEDBA}" destId="{F7CAB67F-3661-4512-92B7-C24D2BD2A1DF}" srcOrd="1" destOrd="0" presId="urn:microsoft.com/office/officeart/2005/8/layout/radial5"/>
    <dgm:cxn modelId="{B4F72BD7-B681-4CE6-9392-12B890C2C437}" srcId="{42AE2BF5-BBB2-4A37-8206-CEB690D6CA0A}" destId="{64CFF6AE-45EB-49A6-9EED-D00319D4BD55}" srcOrd="0" destOrd="0" parTransId="{6AE9E84A-60EC-447F-9584-4DEDB213D7E7}" sibTransId="{9BCD8847-B9D0-443A-9F46-21DDE27F5517}"/>
    <dgm:cxn modelId="{73A718EB-81DA-4A44-8A7A-E098C1162DFE}" srcId="{64CFF6AE-45EB-49A6-9EED-D00319D4BD55}" destId="{DBFB7F14-A703-4215-8635-4B7E0F0830DD}" srcOrd="0" destOrd="0" parTransId="{2665EF78-1C49-47DC-B5F0-EA1D2BA0DDC1}" sibTransId="{9DE19CBB-880D-4BA6-8A72-5A299755C0C0}"/>
    <dgm:cxn modelId="{31DD80B4-CD74-4A37-9A86-6BEEFC3B0480}" type="presOf" srcId="{A756E013-48E1-43D2-B013-E00274FCEDBA}" destId="{63A8B359-123A-4227-94C7-29147CA18AF6}" srcOrd="0" destOrd="0" presId="urn:microsoft.com/office/officeart/2005/8/layout/radial5"/>
    <dgm:cxn modelId="{88936B10-4B5F-4A8D-8369-25920F896F6E}" type="presOf" srcId="{96B73C56-FB4D-45AA-80C5-606A1B1CD00B}" destId="{F351AD18-8A04-4EAA-9E00-5CC5B2F1C016}" srcOrd="0" destOrd="0" presId="urn:microsoft.com/office/officeart/2005/8/layout/radial5"/>
    <dgm:cxn modelId="{137B79EE-B7FE-45E8-80F5-474A8AC38DE0}" type="presOf" srcId="{719BF842-FF08-4B84-BE06-169AD90FC98A}" destId="{107F984E-4EA8-474E-A830-15F63E34910A}" srcOrd="0" destOrd="0" presId="urn:microsoft.com/office/officeart/2005/8/layout/radial5"/>
    <dgm:cxn modelId="{57DBDFAD-50BC-4073-BA3B-8F3F660DE5FC}" type="presOf" srcId="{42AE2BF5-BBB2-4A37-8206-CEB690D6CA0A}" destId="{8C54C51E-04A0-4BAB-9F3C-79F05F260014}" srcOrd="0" destOrd="0" presId="urn:microsoft.com/office/officeart/2005/8/layout/radial5"/>
    <dgm:cxn modelId="{E8D93791-D7F7-4726-9678-E15A2E1059DC}" srcId="{64CFF6AE-45EB-49A6-9EED-D00319D4BD55}" destId="{C13166A2-AB61-47B7-8EE0-886A8E359BD8}" srcOrd="1" destOrd="0" parTransId="{719BF842-FF08-4B84-BE06-169AD90FC98A}" sibTransId="{99D9E0FE-FE28-4637-BEFB-6BC622BD5631}"/>
    <dgm:cxn modelId="{8CF454B1-FF3A-437D-A145-1CC53223907D}" type="presOf" srcId="{64CFF6AE-45EB-49A6-9EED-D00319D4BD55}" destId="{4EB4F722-D9E2-44B4-BE62-85C7E7D6833A}" srcOrd="0" destOrd="0" presId="urn:microsoft.com/office/officeart/2005/8/layout/radial5"/>
    <dgm:cxn modelId="{56DBDA9C-102B-4376-8DF7-F1962A354D30}" type="presOf" srcId="{442FE0D6-203C-483C-B866-C083934D86AA}" destId="{AFCB4E80-B957-4275-B49E-4AC1ECA12FA3}" srcOrd="0" destOrd="0" presId="urn:microsoft.com/office/officeart/2005/8/layout/radial5"/>
    <dgm:cxn modelId="{0737D785-1178-493D-9D0C-90D3932F57A7}" srcId="{64CFF6AE-45EB-49A6-9EED-D00319D4BD55}" destId="{442FE0D6-203C-483C-B866-C083934D86AA}" srcOrd="3" destOrd="0" parTransId="{A756E013-48E1-43D2-B013-E00274FCEDBA}" sibTransId="{80C7FA30-2C19-41BF-973B-D71DF5DA5607}"/>
    <dgm:cxn modelId="{21A9FBAE-0F76-46C3-8909-726598403984}" type="presOf" srcId="{DBFB7F14-A703-4215-8635-4B7E0F0830DD}" destId="{6EB04886-6DF7-44F1-B576-A7EB6A241CAA}" srcOrd="0" destOrd="0" presId="urn:microsoft.com/office/officeart/2005/8/layout/radial5"/>
    <dgm:cxn modelId="{DAD94211-B2B8-49A6-B966-788CCFC58358}" type="presOf" srcId="{719BF842-FF08-4B84-BE06-169AD90FC98A}" destId="{C0270587-DDD3-4E42-B84D-8CD253E7E840}" srcOrd="1" destOrd="0" presId="urn:microsoft.com/office/officeart/2005/8/layout/radial5"/>
    <dgm:cxn modelId="{DD66ED70-2276-4A42-BB75-8A8297FE6DAC}" srcId="{64CFF6AE-45EB-49A6-9EED-D00319D4BD55}" destId="{8939C329-7FDE-45BA-8349-0AA07723FAFA}" srcOrd="2" destOrd="0" parTransId="{96B73C56-FB4D-45AA-80C5-606A1B1CD00B}" sibTransId="{03D75D95-783E-4997-85CA-DF48C3FA67B3}"/>
    <dgm:cxn modelId="{48A2071B-906F-49A7-815E-CD5CD13DD439}" type="presOf" srcId="{2665EF78-1C49-47DC-B5F0-EA1D2BA0DDC1}" destId="{DE408CFA-BA42-4BED-A394-DABBDD0E3FC9}" srcOrd="1" destOrd="0" presId="urn:microsoft.com/office/officeart/2005/8/layout/radial5"/>
    <dgm:cxn modelId="{2806CFE5-C783-4947-8E1B-C5814C98D4D6}" type="presParOf" srcId="{8C54C51E-04A0-4BAB-9F3C-79F05F260014}" destId="{4EB4F722-D9E2-44B4-BE62-85C7E7D6833A}" srcOrd="0" destOrd="0" presId="urn:microsoft.com/office/officeart/2005/8/layout/radial5"/>
    <dgm:cxn modelId="{B12D66C5-C73E-47F0-8894-CF8636224B11}" type="presParOf" srcId="{8C54C51E-04A0-4BAB-9F3C-79F05F260014}" destId="{D363933E-8291-4493-8822-A8D23C8A44AC}" srcOrd="1" destOrd="0" presId="urn:microsoft.com/office/officeart/2005/8/layout/radial5"/>
    <dgm:cxn modelId="{86AB057E-CA42-4DE3-89F0-9E70434A05AF}" type="presParOf" srcId="{D363933E-8291-4493-8822-A8D23C8A44AC}" destId="{DE408CFA-BA42-4BED-A394-DABBDD0E3FC9}" srcOrd="0" destOrd="0" presId="urn:microsoft.com/office/officeart/2005/8/layout/radial5"/>
    <dgm:cxn modelId="{FC685450-E7FB-42F4-B08D-27BFCCC4EE52}" type="presParOf" srcId="{8C54C51E-04A0-4BAB-9F3C-79F05F260014}" destId="{6EB04886-6DF7-44F1-B576-A7EB6A241CAA}" srcOrd="2" destOrd="0" presId="urn:microsoft.com/office/officeart/2005/8/layout/radial5"/>
    <dgm:cxn modelId="{DF09FE36-FB86-4373-9381-547F986F4176}" type="presParOf" srcId="{8C54C51E-04A0-4BAB-9F3C-79F05F260014}" destId="{107F984E-4EA8-474E-A830-15F63E34910A}" srcOrd="3" destOrd="0" presId="urn:microsoft.com/office/officeart/2005/8/layout/radial5"/>
    <dgm:cxn modelId="{409C6AF7-B8CC-4C63-A5D5-87F5406263B0}" type="presParOf" srcId="{107F984E-4EA8-474E-A830-15F63E34910A}" destId="{C0270587-DDD3-4E42-B84D-8CD253E7E840}" srcOrd="0" destOrd="0" presId="urn:microsoft.com/office/officeart/2005/8/layout/radial5"/>
    <dgm:cxn modelId="{6C75B8A6-3596-4511-806C-B4E896164078}" type="presParOf" srcId="{8C54C51E-04A0-4BAB-9F3C-79F05F260014}" destId="{86002654-92B5-4B96-B5B7-B61860CF18E4}" srcOrd="4" destOrd="0" presId="urn:microsoft.com/office/officeart/2005/8/layout/radial5"/>
    <dgm:cxn modelId="{6083C46E-A422-4468-BEF5-F7EE94951008}" type="presParOf" srcId="{8C54C51E-04A0-4BAB-9F3C-79F05F260014}" destId="{F351AD18-8A04-4EAA-9E00-5CC5B2F1C016}" srcOrd="5" destOrd="0" presId="urn:microsoft.com/office/officeart/2005/8/layout/radial5"/>
    <dgm:cxn modelId="{751ADEF3-5850-4D9A-99BE-AAE1F6880D55}" type="presParOf" srcId="{F351AD18-8A04-4EAA-9E00-5CC5B2F1C016}" destId="{DC452A2E-CDFF-4B48-869D-BB871201439A}" srcOrd="0" destOrd="0" presId="urn:microsoft.com/office/officeart/2005/8/layout/radial5"/>
    <dgm:cxn modelId="{A7716EAB-4811-4657-8045-ABA5E3FA3E9A}" type="presParOf" srcId="{8C54C51E-04A0-4BAB-9F3C-79F05F260014}" destId="{19FC8E95-6E7F-41F0-98CE-CACD4C9AA810}" srcOrd="6" destOrd="0" presId="urn:microsoft.com/office/officeart/2005/8/layout/radial5"/>
    <dgm:cxn modelId="{314AF1E8-9EE3-455B-A515-2742CD9E4F32}" type="presParOf" srcId="{8C54C51E-04A0-4BAB-9F3C-79F05F260014}" destId="{63A8B359-123A-4227-94C7-29147CA18AF6}" srcOrd="7" destOrd="0" presId="urn:microsoft.com/office/officeart/2005/8/layout/radial5"/>
    <dgm:cxn modelId="{E5FFCBE0-2190-4331-9F12-6082E46FBB08}" type="presParOf" srcId="{63A8B359-123A-4227-94C7-29147CA18AF6}" destId="{F7CAB67F-3661-4512-92B7-C24D2BD2A1DF}" srcOrd="0" destOrd="0" presId="urn:microsoft.com/office/officeart/2005/8/layout/radial5"/>
    <dgm:cxn modelId="{D0B5BB65-B8BA-4E3C-B88C-33406E132DFB}" type="presParOf" srcId="{8C54C51E-04A0-4BAB-9F3C-79F05F260014}" destId="{AFCB4E80-B957-4275-B49E-4AC1ECA12FA3}" srcOrd="8" destOrd="0" presId="urn:microsoft.com/office/officeart/2005/8/layout/radial5"/>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032AA9-39D2-4528-8345-B2F6F5DF4A1D}">
      <dsp:nvSpPr>
        <dsp:cNvPr id="0" name=""/>
        <dsp:cNvSpPr/>
      </dsp:nvSpPr>
      <dsp:spPr>
        <a:xfrm>
          <a:off x="1190" y="66389"/>
          <a:ext cx="2539007" cy="1523404"/>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kern="1200" dirty="0" smtClean="0"/>
            <a:t>Framework for Quantification at National </a:t>
          </a:r>
          <a:r>
            <a:rPr lang="fr-FR" sz="2400" kern="1200" dirty="0" err="1" smtClean="0"/>
            <a:t>Level</a:t>
          </a:r>
          <a:endParaRPr lang="en-US" sz="2400" kern="1200" dirty="0"/>
        </a:p>
      </dsp:txBody>
      <dsp:txXfrm>
        <a:off x="45809" y="111008"/>
        <a:ext cx="2449769" cy="1434166"/>
      </dsp:txXfrm>
    </dsp:sp>
    <dsp:sp modelId="{4F26AF6C-6307-4EED-8F8D-7DB2F589DD4D}">
      <dsp:nvSpPr>
        <dsp:cNvPr id="0" name=""/>
        <dsp:cNvSpPr/>
      </dsp:nvSpPr>
      <dsp:spPr>
        <a:xfrm>
          <a:off x="2794099" y="513255"/>
          <a:ext cx="538269" cy="629673"/>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2794099" y="639190"/>
        <a:ext cx="376788" cy="377803"/>
      </dsp:txXfrm>
    </dsp:sp>
    <dsp:sp modelId="{6760C23B-94EC-41E0-B792-4FCC6B82593B}">
      <dsp:nvSpPr>
        <dsp:cNvPr id="0" name=""/>
        <dsp:cNvSpPr/>
      </dsp:nvSpPr>
      <dsp:spPr>
        <a:xfrm>
          <a:off x="3555801" y="66389"/>
          <a:ext cx="2539007" cy="1523404"/>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kern="1200" dirty="0" smtClean="0"/>
            <a:t>Quantification by </a:t>
          </a:r>
          <a:r>
            <a:rPr lang="fr-FR" sz="2400" kern="1200" dirty="0" err="1" smtClean="0"/>
            <a:t>Sector</a:t>
          </a:r>
          <a:endParaRPr lang="en-US" sz="2400" kern="1200" dirty="0"/>
        </a:p>
      </dsp:txBody>
      <dsp:txXfrm>
        <a:off x="3600420" y="111008"/>
        <a:ext cx="2449769" cy="14341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2CC242A-6BE3-4027-A05B-8554DFAF435B}" type="datetimeFigureOut">
              <a:rPr lang="nl-NL" smtClean="0"/>
              <a:pPr/>
              <a:t>2-6-2015</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01F2BDB-A51D-4A88-B9C5-898B9B8D3B14}" type="slidenum">
              <a:rPr lang="nl-NL" smtClean="0"/>
              <a:pPr/>
              <a:t>‹#›</a:t>
            </a:fld>
            <a:endParaRPr lang="nl-NL"/>
          </a:p>
        </p:txBody>
      </p:sp>
    </p:spTree>
    <p:extLst>
      <p:ext uri="{BB962C8B-B14F-4D97-AF65-F5344CB8AC3E}">
        <p14:creationId xmlns:p14="http://schemas.microsoft.com/office/powerpoint/2010/main" val="3705782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53495A-78B9-4DC6-B78A-6685CD1CE9F0}" type="datetimeFigureOut">
              <a:rPr lang="fr-FR" smtClean="0"/>
              <a:pPr/>
              <a:t>02/06/2015</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21682F-8269-4D00-B661-E83E91F148F2}" type="slidenum">
              <a:rPr lang="fr-FR" smtClean="0"/>
              <a:pPr/>
              <a:t>‹#›</a:t>
            </a:fld>
            <a:endParaRPr lang="fr-FR"/>
          </a:p>
        </p:txBody>
      </p:sp>
    </p:spTree>
    <p:extLst>
      <p:ext uri="{BB962C8B-B14F-4D97-AF65-F5344CB8AC3E}">
        <p14:creationId xmlns:p14="http://schemas.microsoft.com/office/powerpoint/2010/main" val="2252364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9321682F-8269-4D00-B661-E83E91F148F2}" type="slidenum">
              <a:rPr lang="fr-FR" smtClean="0"/>
              <a:pPr/>
              <a:t>1</a:t>
            </a:fld>
            <a:endParaRPr lang="fr-FR"/>
          </a:p>
        </p:txBody>
      </p:sp>
    </p:spTree>
    <p:extLst>
      <p:ext uri="{BB962C8B-B14F-4D97-AF65-F5344CB8AC3E}">
        <p14:creationId xmlns:p14="http://schemas.microsoft.com/office/powerpoint/2010/main" val="1048024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a:p>
            <a:r>
              <a:rPr lang="fr-FR" sz="1200" u="sng" kern="1200" dirty="0" smtClean="0">
                <a:solidFill>
                  <a:schemeClr val="tx1"/>
                </a:solidFill>
                <a:effectLst/>
                <a:latin typeface="+mn-lt"/>
                <a:ea typeface="+mn-ea"/>
                <a:cs typeface="+mn-cs"/>
              </a:rPr>
              <a:t>Destinations</a:t>
            </a:r>
            <a:endParaRPr lang="fr-FR" sz="1200" kern="1200" dirty="0" smtClean="0">
              <a:solidFill>
                <a:schemeClr val="tx1"/>
              </a:solidFill>
              <a:effectLst/>
              <a:latin typeface="+mn-lt"/>
              <a:ea typeface="+mn-ea"/>
              <a:cs typeface="+mn-cs"/>
            </a:endParaRPr>
          </a:p>
          <a:p>
            <a:endParaRPr lang="en-US" sz="1200" dirty="0" smtClean="0"/>
          </a:p>
          <a:p>
            <a:r>
              <a:rPr lang="en-US" sz="1200" dirty="0" smtClean="0"/>
              <a:t>Animal Feed</a:t>
            </a:r>
          </a:p>
          <a:p>
            <a:r>
              <a:rPr lang="en-US" sz="1200" dirty="0" smtClean="0"/>
              <a:t>Bio based materials and biochemical processing</a:t>
            </a:r>
          </a:p>
          <a:p>
            <a:r>
              <a:rPr lang="en-US" sz="1200" dirty="0" smtClean="0"/>
              <a:t>Composting</a:t>
            </a:r>
          </a:p>
          <a:p>
            <a:r>
              <a:rPr lang="en-US" sz="1200" dirty="0" smtClean="0"/>
              <a:t>Plough-in</a:t>
            </a:r>
            <a:r>
              <a:rPr lang="en-US" sz="1200" baseline="0" dirty="0" smtClean="0"/>
              <a:t> not harvested</a:t>
            </a:r>
          </a:p>
          <a:p>
            <a:r>
              <a:rPr lang="en-US" sz="1200" baseline="0" dirty="0" smtClean="0"/>
              <a:t>Anaerobic digestion</a:t>
            </a:r>
          </a:p>
          <a:p>
            <a:r>
              <a:rPr lang="en-US" sz="1200" baseline="0" dirty="0" smtClean="0"/>
              <a:t>Bio-energy</a:t>
            </a:r>
          </a:p>
          <a:p>
            <a:r>
              <a:rPr lang="en-US" sz="1200" baseline="0" dirty="0" smtClean="0"/>
              <a:t>Co-generation</a:t>
            </a:r>
          </a:p>
          <a:p>
            <a:r>
              <a:rPr lang="en-US" sz="1200" baseline="0" dirty="0" smtClean="0"/>
              <a:t>Incineration</a:t>
            </a:r>
          </a:p>
          <a:p>
            <a:r>
              <a:rPr lang="en-US" sz="1200" baseline="0" dirty="0" smtClean="0"/>
              <a:t>Sewer</a:t>
            </a:r>
          </a:p>
          <a:p>
            <a:r>
              <a:rPr lang="en-US" sz="1200" baseline="0" dirty="0" smtClean="0"/>
              <a:t>Landfill</a:t>
            </a:r>
          </a:p>
          <a:p>
            <a:r>
              <a:rPr lang="en-US" sz="1200" baseline="0" dirty="0" smtClean="0"/>
              <a:t>Discards</a:t>
            </a:r>
            <a:endParaRPr lang="en-US" sz="1200" dirty="0" smtClean="0"/>
          </a:p>
        </p:txBody>
      </p:sp>
      <p:sp>
        <p:nvSpPr>
          <p:cNvPr id="4" name="Slide Number Placeholder 3"/>
          <p:cNvSpPr>
            <a:spLocks noGrp="1"/>
          </p:cNvSpPr>
          <p:nvPr>
            <p:ph type="sldNum" sz="quarter" idx="10"/>
          </p:nvPr>
        </p:nvSpPr>
        <p:spPr/>
        <p:txBody>
          <a:bodyPr/>
          <a:lstStyle/>
          <a:p>
            <a:fld id="{9321682F-8269-4D00-B661-E83E91F148F2}" type="slidenum">
              <a:rPr lang="fr-FR" smtClean="0"/>
              <a:pPr/>
              <a:t>12</a:t>
            </a:fld>
            <a:endParaRPr lang="fr-FR"/>
          </a:p>
        </p:txBody>
      </p:sp>
    </p:spTree>
    <p:extLst>
      <p:ext uri="{BB962C8B-B14F-4D97-AF65-F5344CB8AC3E}">
        <p14:creationId xmlns:p14="http://schemas.microsoft.com/office/powerpoint/2010/main" val="3355657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9321682F-8269-4D00-B661-E83E91F148F2}" type="slidenum">
              <a:rPr lang="fr-FR" smtClean="0"/>
              <a:pPr/>
              <a:t>14</a:t>
            </a:fld>
            <a:endParaRPr lang="fr-FR"/>
          </a:p>
        </p:txBody>
      </p:sp>
    </p:spTree>
    <p:extLst>
      <p:ext uri="{BB962C8B-B14F-4D97-AF65-F5344CB8AC3E}">
        <p14:creationId xmlns:p14="http://schemas.microsoft.com/office/powerpoint/2010/main" val="362499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9321682F-8269-4D00-B661-E83E91F148F2}" type="slidenum">
              <a:rPr lang="fr-FR" smtClean="0"/>
              <a:pPr/>
              <a:t>15</a:t>
            </a:fld>
            <a:endParaRPr lang="fr-FR"/>
          </a:p>
        </p:txBody>
      </p:sp>
    </p:spTree>
    <p:extLst>
      <p:ext uri="{BB962C8B-B14F-4D97-AF65-F5344CB8AC3E}">
        <p14:creationId xmlns:p14="http://schemas.microsoft.com/office/powerpoint/2010/main" val="1976940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9321682F-8269-4D00-B661-E83E91F148F2}" type="slidenum">
              <a:rPr lang="fr-FR" smtClean="0"/>
              <a:pPr/>
              <a:t>16</a:t>
            </a:fld>
            <a:endParaRPr lang="fr-FR"/>
          </a:p>
        </p:txBody>
      </p:sp>
    </p:spTree>
    <p:extLst>
      <p:ext uri="{BB962C8B-B14F-4D97-AF65-F5344CB8AC3E}">
        <p14:creationId xmlns:p14="http://schemas.microsoft.com/office/powerpoint/2010/main" val="3355657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9321682F-8269-4D00-B661-E83E91F148F2}" type="slidenum">
              <a:rPr lang="fr-FR" smtClean="0"/>
              <a:pPr/>
              <a:t>19</a:t>
            </a:fld>
            <a:endParaRPr lang="fr-FR"/>
          </a:p>
        </p:txBody>
      </p:sp>
    </p:spTree>
    <p:extLst>
      <p:ext uri="{BB962C8B-B14F-4D97-AF65-F5344CB8AC3E}">
        <p14:creationId xmlns:p14="http://schemas.microsoft.com/office/powerpoint/2010/main" val="437293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smtClean="0"/>
          </a:p>
          <a:p>
            <a:endParaRPr lang="en-GB" dirty="0"/>
          </a:p>
        </p:txBody>
      </p:sp>
      <p:sp>
        <p:nvSpPr>
          <p:cNvPr id="4" name="Slide Number Placeholder 3"/>
          <p:cNvSpPr>
            <a:spLocks noGrp="1"/>
          </p:cNvSpPr>
          <p:nvPr>
            <p:ph type="sldNum" sz="quarter" idx="10"/>
          </p:nvPr>
        </p:nvSpPr>
        <p:spPr/>
        <p:txBody>
          <a:bodyPr/>
          <a:lstStyle/>
          <a:p>
            <a:fld id="{9321682F-8269-4D00-B661-E83E91F148F2}" type="slidenum">
              <a:rPr lang="fr-FR" smtClean="0"/>
              <a:pPr/>
              <a:t>20</a:t>
            </a:fld>
            <a:endParaRPr lang="fr-FR"/>
          </a:p>
        </p:txBody>
      </p:sp>
    </p:spTree>
    <p:extLst>
      <p:ext uri="{BB962C8B-B14F-4D97-AF65-F5344CB8AC3E}">
        <p14:creationId xmlns:p14="http://schemas.microsoft.com/office/powerpoint/2010/main" val="2541064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9321682F-8269-4D00-B661-E83E91F148F2}" type="slidenum">
              <a:rPr lang="fr-FR" smtClean="0"/>
              <a:pPr/>
              <a:t>21</a:t>
            </a:fld>
            <a:endParaRPr lang="fr-FR"/>
          </a:p>
        </p:txBody>
      </p:sp>
    </p:spTree>
    <p:extLst>
      <p:ext uri="{BB962C8B-B14F-4D97-AF65-F5344CB8AC3E}">
        <p14:creationId xmlns:p14="http://schemas.microsoft.com/office/powerpoint/2010/main" val="2993670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9321682F-8269-4D00-B661-E83E91F148F2}" type="slidenum">
              <a:rPr lang="fr-FR" smtClean="0"/>
              <a:pPr/>
              <a:t>22</a:t>
            </a:fld>
            <a:endParaRPr lang="fr-FR"/>
          </a:p>
        </p:txBody>
      </p:sp>
    </p:spTree>
    <p:extLst>
      <p:ext uri="{BB962C8B-B14F-4D97-AF65-F5344CB8AC3E}">
        <p14:creationId xmlns:p14="http://schemas.microsoft.com/office/powerpoint/2010/main" val="2993670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9321682F-8269-4D00-B661-E83E91F148F2}" type="slidenum">
              <a:rPr lang="fr-FR" smtClean="0"/>
              <a:pPr/>
              <a:t>23</a:t>
            </a:fld>
            <a:endParaRPr lang="fr-FR"/>
          </a:p>
        </p:txBody>
      </p:sp>
    </p:spTree>
    <p:extLst>
      <p:ext uri="{BB962C8B-B14F-4D97-AF65-F5344CB8AC3E}">
        <p14:creationId xmlns:p14="http://schemas.microsoft.com/office/powerpoint/2010/main" val="29936702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9321682F-8269-4D00-B661-E83E91F148F2}" type="slidenum">
              <a:rPr lang="fr-FR" smtClean="0"/>
              <a:pPr/>
              <a:t>24</a:t>
            </a:fld>
            <a:endParaRPr lang="fr-FR"/>
          </a:p>
        </p:txBody>
      </p:sp>
    </p:spTree>
    <p:extLst>
      <p:ext uri="{BB962C8B-B14F-4D97-AF65-F5344CB8AC3E}">
        <p14:creationId xmlns:p14="http://schemas.microsoft.com/office/powerpoint/2010/main" val="2993670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dirty="0" smtClean="0"/>
              <a:t>But WHY are we measuring? National Food Waste Prevention Studies help countries</a:t>
            </a:r>
            <a:r>
              <a:rPr lang="en-GB" baseline="0" dirty="0" smtClean="0"/>
              <a:t> understand where FW is being generated and thus where to target resources</a:t>
            </a:r>
            <a:r>
              <a:rPr lang="en-GB" dirty="0" smtClean="0"/>
              <a:t> </a:t>
            </a:r>
            <a:endParaRPr lang="en-GB" dirty="0"/>
          </a:p>
        </p:txBody>
      </p:sp>
      <p:sp>
        <p:nvSpPr>
          <p:cNvPr id="4" name="Espace réservé du numéro de diapositive 3"/>
          <p:cNvSpPr>
            <a:spLocks noGrp="1"/>
          </p:cNvSpPr>
          <p:nvPr>
            <p:ph type="sldNum" sz="quarter" idx="10"/>
          </p:nvPr>
        </p:nvSpPr>
        <p:spPr/>
        <p:txBody>
          <a:bodyPr/>
          <a:lstStyle/>
          <a:p>
            <a:fld id="{9321682F-8269-4D00-B661-E83E91F148F2}" type="slidenum">
              <a:rPr lang="fr-FR" smtClean="0"/>
              <a:pPr/>
              <a:t>4</a:t>
            </a:fld>
            <a:endParaRPr lang="fr-FR"/>
          </a:p>
        </p:txBody>
      </p:sp>
    </p:spTree>
    <p:extLst>
      <p:ext uri="{BB962C8B-B14F-4D97-AF65-F5344CB8AC3E}">
        <p14:creationId xmlns:p14="http://schemas.microsoft.com/office/powerpoint/2010/main" val="1218615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9321682F-8269-4D00-B661-E83E91F148F2}" type="slidenum">
              <a:rPr lang="fr-FR" smtClean="0"/>
              <a:pPr/>
              <a:t>25</a:t>
            </a:fld>
            <a:endParaRPr lang="fr-FR"/>
          </a:p>
        </p:txBody>
      </p:sp>
    </p:spTree>
    <p:extLst>
      <p:ext uri="{BB962C8B-B14F-4D97-AF65-F5344CB8AC3E}">
        <p14:creationId xmlns:p14="http://schemas.microsoft.com/office/powerpoint/2010/main" val="2541064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p:txBody>
      </p:sp>
      <p:sp>
        <p:nvSpPr>
          <p:cNvPr id="4" name="Slide Number Placeholder 3"/>
          <p:cNvSpPr>
            <a:spLocks noGrp="1"/>
          </p:cNvSpPr>
          <p:nvPr>
            <p:ph type="sldNum" sz="quarter" idx="10"/>
          </p:nvPr>
        </p:nvSpPr>
        <p:spPr/>
        <p:txBody>
          <a:bodyPr/>
          <a:lstStyle/>
          <a:p>
            <a:fld id="{9321682F-8269-4D00-B661-E83E91F148F2}" type="slidenum">
              <a:rPr lang="fr-FR" smtClean="0"/>
              <a:pPr/>
              <a:t>5</a:t>
            </a:fld>
            <a:endParaRPr lang="fr-FR"/>
          </a:p>
        </p:txBody>
      </p:sp>
    </p:spTree>
    <p:extLst>
      <p:ext uri="{BB962C8B-B14F-4D97-AF65-F5344CB8AC3E}">
        <p14:creationId xmlns:p14="http://schemas.microsoft.com/office/powerpoint/2010/main" val="3355657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p:txBody>
      </p:sp>
      <p:sp>
        <p:nvSpPr>
          <p:cNvPr id="4" name="Slide Number Placeholder 3"/>
          <p:cNvSpPr>
            <a:spLocks noGrp="1"/>
          </p:cNvSpPr>
          <p:nvPr>
            <p:ph type="sldNum" sz="quarter" idx="10"/>
          </p:nvPr>
        </p:nvSpPr>
        <p:spPr/>
        <p:txBody>
          <a:bodyPr/>
          <a:lstStyle/>
          <a:p>
            <a:fld id="{9321682F-8269-4D00-B661-E83E91F148F2}" type="slidenum">
              <a:rPr lang="fr-FR" smtClean="0"/>
              <a:pPr/>
              <a:t>6</a:t>
            </a:fld>
            <a:endParaRPr lang="fr-FR"/>
          </a:p>
        </p:txBody>
      </p:sp>
    </p:spTree>
    <p:extLst>
      <p:ext uri="{BB962C8B-B14F-4D97-AF65-F5344CB8AC3E}">
        <p14:creationId xmlns:p14="http://schemas.microsoft.com/office/powerpoint/2010/main" val="3355657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21682F-8269-4D00-B661-E83E91F148F2}" type="slidenum">
              <a:rPr lang="fr-FR" smtClean="0"/>
              <a:pPr/>
              <a:t>7</a:t>
            </a:fld>
            <a:endParaRPr lang="fr-FR"/>
          </a:p>
        </p:txBody>
      </p:sp>
    </p:spTree>
    <p:extLst>
      <p:ext uri="{BB962C8B-B14F-4D97-AF65-F5344CB8AC3E}">
        <p14:creationId xmlns:p14="http://schemas.microsoft.com/office/powerpoint/2010/main" val="3870343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9321682F-8269-4D00-B661-E83E91F148F2}" type="slidenum">
              <a:rPr lang="fr-FR" smtClean="0"/>
              <a:pPr/>
              <a:t>8</a:t>
            </a:fld>
            <a:endParaRPr lang="fr-FR"/>
          </a:p>
        </p:txBody>
      </p:sp>
    </p:spTree>
    <p:extLst>
      <p:ext uri="{BB962C8B-B14F-4D97-AF65-F5344CB8AC3E}">
        <p14:creationId xmlns:p14="http://schemas.microsoft.com/office/powerpoint/2010/main" val="3933795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baseline="0" dirty="0" smtClean="0"/>
          </a:p>
        </p:txBody>
      </p:sp>
      <p:sp>
        <p:nvSpPr>
          <p:cNvPr id="4" name="Slide Number Placeholder 3"/>
          <p:cNvSpPr>
            <a:spLocks noGrp="1"/>
          </p:cNvSpPr>
          <p:nvPr>
            <p:ph type="sldNum" sz="quarter" idx="10"/>
          </p:nvPr>
        </p:nvSpPr>
        <p:spPr/>
        <p:txBody>
          <a:bodyPr/>
          <a:lstStyle/>
          <a:p>
            <a:fld id="{9321682F-8269-4D00-B661-E83E91F148F2}" type="slidenum">
              <a:rPr lang="fr-FR" smtClean="0"/>
              <a:pPr/>
              <a:t>9</a:t>
            </a:fld>
            <a:endParaRPr lang="fr-FR"/>
          </a:p>
        </p:txBody>
      </p:sp>
    </p:spTree>
    <p:extLst>
      <p:ext uri="{BB962C8B-B14F-4D97-AF65-F5344CB8AC3E}">
        <p14:creationId xmlns:p14="http://schemas.microsoft.com/office/powerpoint/2010/main" val="47865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9321682F-8269-4D00-B661-E83E91F148F2}" type="slidenum">
              <a:rPr lang="fr-FR" smtClean="0"/>
              <a:pPr/>
              <a:t>10</a:t>
            </a:fld>
            <a:endParaRPr lang="fr-FR"/>
          </a:p>
        </p:txBody>
      </p:sp>
    </p:spTree>
    <p:extLst>
      <p:ext uri="{BB962C8B-B14F-4D97-AF65-F5344CB8AC3E}">
        <p14:creationId xmlns:p14="http://schemas.microsoft.com/office/powerpoint/2010/main" val="439590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9321682F-8269-4D00-B661-E83E91F148F2}" type="slidenum">
              <a:rPr lang="fr-FR" smtClean="0"/>
              <a:pPr/>
              <a:t>11</a:t>
            </a:fld>
            <a:endParaRPr lang="fr-FR"/>
          </a:p>
        </p:txBody>
      </p:sp>
    </p:spTree>
    <p:extLst>
      <p:ext uri="{BB962C8B-B14F-4D97-AF65-F5344CB8AC3E}">
        <p14:creationId xmlns:p14="http://schemas.microsoft.com/office/powerpoint/2010/main" val="33556572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W:\Concernstaf\CCenM-CS-All\VOS\12000-14000\13601-13700\13639%20-%20A&amp;F%20-%20Fusions%20powerpoint%20en%20rapportomslag\7_Vormgeving\02_powerpoint\jpg\zonder_tekst\13639_Fusions_powerpoint_zt.jpg" TargetMode="Externa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file:///W:\Concernstaf\CCenM-CS-All\VOS\12000-14000\13601-13700\13639%20-%20A&amp;F%20-%20Fusions%20powerpoint%20en%20rapportomslag\7_Vormgeving\02_powerpoint\jpg\zonder_tekst\13639_Fusions_powerpoint_zt2.jpg"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file:///W:\Concernstaf\CCenM-CS-All\VOS\12000-14000\13601-13700\13639%20-%20A&amp;F%20-%20Fusions%20powerpoint%20en%20rapportomslag\7_Vormgeving\02_powerpoint\jpg\zonder_tekst\13639_Fusions_powerpoint_zt3.jpg" TargetMode="Externa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blipFill dpi="0" rotWithShape="1">
          <a:blip r:embed="rId2" r:link="rId3">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148064" y="1124744"/>
            <a:ext cx="3744416" cy="2016224"/>
          </a:xfrm>
        </p:spPr>
        <p:txBody>
          <a:bodyPr lIns="0" tIns="0" rIns="0" bIns="0">
            <a:normAutofit/>
          </a:bodyPr>
          <a:lstStyle>
            <a:lvl1pPr algn="l">
              <a:lnSpc>
                <a:spcPts val="5600"/>
              </a:lnSpc>
              <a:defRPr sz="4200">
                <a:solidFill>
                  <a:schemeClr val="bg1"/>
                </a:solidFill>
                <a:latin typeface="Arial" pitchFamily="34" charset="0"/>
                <a:cs typeface="Arial" pitchFamily="34" charset="0"/>
              </a:defRPr>
            </a:lvl1pPr>
          </a:lstStyle>
          <a:p>
            <a:r>
              <a:rPr lang="nl-NL" dirty="0" err="1" smtClean="0"/>
              <a:t>Title</a:t>
            </a:r>
            <a:r>
              <a:rPr lang="nl-NL" dirty="0" smtClean="0"/>
              <a:t>-slide</a:t>
            </a:r>
            <a:br>
              <a:rPr lang="nl-NL" dirty="0" smtClean="0"/>
            </a:br>
            <a:r>
              <a:rPr lang="nl-NL" dirty="0" smtClean="0"/>
              <a:t>second line</a:t>
            </a:r>
            <a:br>
              <a:rPr lang="nl-NL" dirty="0" smtClean="0"/>
            </a:br>
            <a:r>
              <a:rPr lang="nl-NL" dirty="0" err="1" smtClean="0"/>
              <a:t>third</a:t>
            </a:r>
            <a:r>
              <a:rPr lang="nl-NL" dirty="0" smtClean="0"/>
              <a:t> line</a:t>
            </a:r>
            <a:endParaRPr lang="en-GB" dirty="0"/>
          </a:p>
        </p:txBody>
      </p:sp>
      <p:sp>
        <p:nvSpPr>
          <p:cNvPr id="3" name="Ondertitel 2"/>
          <p:cNvSpPr>
            <a:spLocks noGrp="1"/>
          </p:cNvSpPr>
          <p:nvPr>
            <p:ph type="subTitle" idx="1" hasCustomPrompt="1"/>
          </p:nvPr>
        </p:nvSpPr>
        <p:spPr>
          <a:xfrm>
            <a:off x="5148064" y="3861048"/>
            <a:ext cx="3737721" cy="622920"/>
          </a:xfrm>
        </p:spPr>
        <p:txBody>
          <a:bodyPr lIns="0" tIns="0" rIns="0" bIns="0">
            <a:normAutofit/>
          </a:bodyPr>
          <a:lstStyle>
            <a:lvl1pPr marL="0" indent="0" algn="l">
              <a:lnSpc>
                <a:spcPts val="3200"/>
              </a:lnSpc>
              <a:spcBef>
                <a:spcPts val="0"/>
              </a:spcBef>
              <a:buNone/>
              <a:defRPr sz="2400">
                <a:solidFill>
                  <a:srgbClr val="0095C4"/>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Author(s)</a:t>
            </a:r>
            <a:endParaRPr lang="en-GB" dirty="0"/>
          </a:p>
        </p:txBody>
      </p:sp>
      <p:sp>
        <p:nvSpPr>
          <p:cNvPr id="9" name="Tijdelijke aanduiding voor tekst 4"/>
          <p:cNvSpPr>
            <a:spLocks noGrp="1"/>
          </p:cNvSpPr>
          <p:nvPr>
            <p:ph type="body" sz="quarter" idx="18" hasCustomPrompt="1"/>
          </p:nvPr>
        </p:nvSpPr>
        <p:spPr bwMode="auto">
          <a:xfrm>
            <a:off x="5134112" y="5085184"/>
            <a:ext cx="2448272" cy="371475"/>
          </a:xfrm>
          <a:prstGeom prst="rect">
            <a:avLst/>
          </a:prstGeom>
          <a:noFill/>
          <a:ln>
            <a:noFill/>
          </a:ln>
          <a:extLst/>
        </p:spPr>
        <p:txBody>
          <a:bodyPr lIns="36000" rIns="90000">
            <a:normAutofit/>
          </a:bodyPr>
          <a:lstStyle>
            <a:lvl1pPr marL="0" indent="0">
              <a:buNone/>
              <a:defRPr sz="1600" baseline="0">
                <a:solidFill>
                  <a:schemeClr val="bg2"/>
                </a:solidFill>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dirty="0" smtClean="0">
                <a:ln>
                  <a:noFill/>
                </a:ln>
                <a:solidFill>
                  <a:srgbClr val="FFFFFF"/>
                </a:solidFill>
                <a:effectLst/>
                <a:uLnTx/>
                <a:uFillTx/>
              </a:rPr>
              <a:t>Date</a:t>
            </a:r>
          </a:p>
        </p:txBody>
      </p:sp>
      <p:sp>
        <p:nvSpPr>
          <p:cNvPr id="27" name="Tijdelijke aanduiding voor tekst 26"/>
          <p:cNvSpPr>
            <a:spLocks noGrp="1"/>
          </p:cNvSpPr>
          <p:nvPr>
            <p:ph type="body" sz="quarter" idx="20" hasCustomPrompt="1"/>
          </p:nvPr>
        </p:nvSpPr>
        <p:spPr>
          <a:xfrm>
            <a:off x="6227763" y="6309866"/>
            <a:ext cx="1873250" cy="359494"/>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900">
                <a:latin typeface="Arial" pitchFamily="34" charset="0"/>
                <a:cs typeface="Arial" pitchFamily="34" charset="0"/>
              </a:defRPr>
            </a:lvl1p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100" b="1" i="0" u="none" strike="noStrike" kern="1200" baseline="30000" dirty="0" smtClean="0">
                <a:solidFill>
                  <a:schemeClr val="tx1"/>
                </a:solidFill>
                <a:latin typeface="+mn-lt"/>
                <a:ea typeface="+mn-ea"/>
                <a:cs typeface="+mn-cs"/>
              </a:rPr>
              <a:t>Ruimte voor externen om eigen logo te plaatsen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1" dirty="0"/>
          </a:p>
        </p:txBody>
      </p:sp>
    </p:spTree>
    <p:extLst>
      <p:ext uri="{BB962C8B-B14F-4D97-AF65-F5344CB8AC3E}">
        <p14:creationId xmlns:p14="http://schemas.microsoft.com/office/powerpoint/2010/main" val="29012238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bg>
      <p:bgPr>
        <a:blipFill dpi="0" rotWithShape="1">
          <a:blip r:embed="rId2" r:link="rId3">
            <a:lum/>
          </a:blip>
          <a:srcRect/>
          <a:stretch>
            <a:fillRect/>
          </a:stretch>
        </a:blipFill>
        <a:effectLst/>
      </p:bgPr>
    </p:bg>
    <p:spTree>
      <p:nvGrpSpPr>
        <p:cNvPr id="1" name=""/>
        <p:cNvGrpSpPr/>
        <p:nvPr/>
      </p:nvGrpSpPr>
      <p:grpSpPr>
        <a:xfrm>
          <a:off x="0" y="0"/>
          <a:ext cx="0" cy="0"/>
          <a:chOff x="0" y="0"/>
          <a:chExt cx="0" cy="0"/>
        </a:xfrm>
      </p:grpSpPr>
      <p:sp>
        <p:nvSpPr>
          <p:cNvPr id="9" name="Titel 8"/>
          <p:cNvSpPr>
            <a:spLocks noGrp="1"/>
          </p:cNvSpPr>
          <p:nvPr>
            <p:ph type="title" hasCustomPrompt="1"/>
          </p:nvPr>
        </p:nvSpPr>
        <p:spPr>
          <a:xfrm>
            <a:off x="468000" y="360934"/>
            <a:ext cx="8229600" cy="634082"/>
          </a:xfrm>
        </p:spPr>
        <p:txBody>
          <a:bodyPr lIns="0" tIns="0" rIns="0" bIns="0" anchor="t" anchorCtr="0">
            <a:normAutofit/>
          </a:bodyPr>
          <a:lstStyle>
            <a:lvl1pPr algn="l">
              <a:defRPr sz="3200" baseline="0">
                <a:solidFill>
                  <a:schemeClr val="bg1"/>
                </a:solidFill>
              </a:defRPr>
            </a:lvl1pPr>
          </a:lstStyle>
          <a:p>
            <a:r>
              <a:rPr lang="nl-NL" dirty="0" err="1" smtClean="0"/>
              <a:t>Title</a:t>
            </a:r>
            <a:r>
              <a:rPr lang="nl-NL" dirty="0" smtClean="0"/>
              <a:t>: </a:t>
            </a:r>
            <a:r>
              <a:rPr lang="nl-NL" dirty="0" err="1" smtClean="0"/>
              <a:t>Arial</a:t>
            </a:r>
            <a:r>
              <a:rPr lang="nl-NL" dirty="0" smtClean="0"/>
              <a:t> 32 </a:t>
            </a:r>
            <a:r>
              <a:rPr lang="nl-NL" dirty="0" err="1" smtClean="0"/>
              <a:t>pt</a:t>
            </a:r>
            <a:endParaRPr lang="en-GB" dirty="0"/>
          </a:p>
        </p:txBody>
      </p:sp>
      <p:sp>
        <p:nvSpPr>
          <p:cNvPr id="5" name="Tijdelijke aanduiding voor tekst 26"/>
          <p:cNvSpPr>
            <a:spLocks noGrp="1"/>
          </p:cNvSpPr>
          <p:nvPr>
            <p:ph type="body" sz="quarter" idx="20" hasCustomPrompt="1"/>
          </p:nvPr>
        </p:nvSpPr>
        <p:spPr>
          <a:xfrm>
            <a:off x="6227763" y="6309866"/>
            <a:ext cx="1873250" cy="359494"/>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900">
                <a:latin typeface="Arial" pitchFamily="34" charset="0"/>
                <a:cs typeface="Arial" pitchFamily="34" charset="0"/>
              </a:defRPr>
            </a:lvl1p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100" b="1" i="0" u="none" strike="noStrike" kern="1200" baseline="30000" dirty="0" smtClean="0">
                <a:solidFill>
                  <a:schemeClr val="tx1"/>
                </a:solidFill>
                <a:latin typeface="+mn-lt"/>
                <a:ea typeface="+mn-ea"/>
                <a:cs typeface="+mn-cs"/>
              </a:rPr>
              <a:t>Ruimte voor externen om eigen logo te plaatsen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1" dirty="0"/>
          </a:p>
        </p:txBody>
      </p:sp>
      <p:sp>
        <p:nvSpPr>
          <p:cNvPr id="7" name="Text Placeholder 2"/>
          <p:cNvSpPr>
            <a:spLocks noGrp="1"/>
          </p:cNvSpPr>
          <p:nvPr>
            <p:ph idx="1"/>
          </p:nvPr>
        </p:nvSpPr>
        <p:spPr>
          <a:xfrm>
            <a:off x="432763" y="1402783"/>
            <a:ext cx="8243693" cy="4258465"/>
          </a:xfrm>
          <a:prstGeom prst="rect">
            <a:avLst/>
          </a:prstGeom>
        </p:spPr>
        <p:txBody>
          <a:bodyPr vert="horz" lIns="0" tIns="0" rIns="0" bIns="0" rtlCol="0">
            <a:noAutofit/>
          </a:bodyPr>
          <a:lstStyle>
            <a:lvl1pPr>
              <a:spcBef>
                <a:spcPts val="800"/>
              </a:spcBef>
              <a:buClr>
                <a:srgbClr val="00B050"/>
              </a:buClr>
              <a:defRPr sz="2400"/>
            </a:lvl1pPr>
            <a:lvl2pPr>
              <a:spcBef>
                <a:spcPts val="600"/>
              </a:spcBef>
              <a:buClr>
                <a:srgbClr val="00B050"/>
              </a:buClr>
              <a:defRPr sz="2000"/>
            </a:lvl2pPr>
            <a:lvl3pPr>
              <a:buClr>
                <a:srgbClr val="00B050"/>
              </a:buClr>
              <a:defRPr sz="1800"/>
            </a:lvl3pPr>
            <a:lvl4pPr>
              <a:buClr>
                <a:srgbClr val="00B050"/>
              </a:buClr>
              <a:defRPr sz="1600"/>
            </a:lvl4pPr>
            <a:lvl5pPr>
              <a:buClr>
                <a:srgbClr val="00B050"/>
              </a:buCl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3146982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leen titel">
    <p:bg>
      <p:bgPr>
        <a:blipFill dpi="0" rotWithShape="1">
          <a:blip r:embed="rId2" r:link="rId3">
            <a:lum/>
          </a:blip>
          <a:srcRect/>
          <a:stretch>
            <a:fillRect/>
          </a:stretch>
        </a:blipFill>
        <a:effectLst/>
      </p:bgPr>
    </p:bg>
    <p:spTree>
      <p:nvGrpSpPr>
        <p:cNvPr id="1" name=""/>
        <p:cNvGrpSpPr/>
        <p:nvPr/>
      </p:nvGrpSpPr>
      <p:grpSpPr>
        <a:xfrm>
          <a:off x="0" y="0"/>
          <a:ext cx="0" cy="0"/>
          <a:chOff x="0" y="0"/>
          <a:chExt cx="0" cy="0"/>
        </a:xfrm>
      </p:grpSpPr>
      <p:sp>
        <p:nvSpPr>
          <p:cNvPr id="4" name="Tijdelijke aanduiding voor tekst 26"/>
          <p:cNvSpPr>
            <a:spLocks noGrp="1"/>
          </p:cNvSpPr>
          <p:nvPr>
            <p:ph type="body" sz="quarter" idx="20" hasCustomPrompt="1"/>
          </p:nvPr>
        </p:nvSpPr>
        <p:spPr>
          <a:xfrm>
            <a:off x="6227763" y="6309866"/>
            <a:ext cx="1873250" cy="359494"/>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900">
                <a:latin typeface="Arial" pitchFamily="34" charset="0"/>
                <a:cs typeface="Arial" pitchFamily="34" charset="0"/>
              </a:defRPr>
            </a:lvl1p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100" b="1" i="0" u="none" strike="noStrike" kern="1200" baseline="30000" dirty="0" smtClean="0">
                <a:solidFill>
                  <a:schemeClr val="tx1"/>
                </a:solidFill>
                <a:latin typeface="+mn-lt"/>
                <a:ea typeface="+mn-ea"/>
                <a:cs typeface="+mn-cs"/>
              </a:rPr>
              <a:t>Ruimte voor externen om eigen logo te plaatsen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1" dirty="0"/>
          </a:p>
        </p:txBody>
      </p:sp>
    </p:spTree>
    <p:extLst>
      <p:ext uri="{BB962C8B-B14F-4D97-AF65-F5344CB8AC3E}">
        <p14:creationId xmlns:p14="http://schemas.microsoft.com/office/powerpoint/2010/main" val="10151685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en-GB"/>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Tccccccccccccccccccccccccccccccccccccccccccccccccccweede niveau</a:t>
            </a:r>
          </a:p>
          <a:p>
            <a:pPr lvl="2"/>
            <a:r>
              <a:rPr lang="nl-NL" dirty="0" smtClean="0"/>
              <a:t>Derde niveau</a:t>
            </a:r>
          </a:p>
          <a:p>
            <a:pPr lvl="3"/>
            <a:r>
              <a:rPr lang="nl-NL" dirty="0" smtClean="0"/>
              <a:t>Vierde niveau</a:t>
            </a:r>
          </a:p>
          <a:p>
            <a:pPr lvl="4"/>
            <a:r>
              <a:rPr lang="nl-NL" dirty="0" smtClean="0"/>
              <a:t>Vijfde niveau</a:t>
            </a:r>
            <a:endParaRPr lang="en-GB"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915D5-38A2-4E1D-A0F7-A53DC63F6AE6}" type="datetimeFigureOut">
              <a:rPr lang="en-GB" smtClean="0"/>
              <a:pPr/>
              <a:t>02/06/2015</a:t>
            </a:fld>
            <a:endParaRPr lang="en-GB"/>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8CEF30-8EB7-4935-BEFE-2FF986846F07}" type="slidenum">
              <a:rPr lang="en-GB" smtClean="0"/>
              <a:pPr/>
              <a:t>‹#›</a:t>
            </a:fld>
            <a:endParaRPr lang="en-GB"/>
          </a:p>
        </p:txBody>
      </p:sp>
    </p:spTree>
    <p:extLst>
      <p:ext uri="{BB962C8B-B14F-4D97-AF65-F5344CB8AC3E}">
        <p14:creationId xmlns:p14="http://schemas.microsoft.com/office/powerpoint/2010/main" val="3845919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gs1.org/1/productssolutions/gdsn/gpc/browser/index.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cloconnor@bio.deloitte.fr"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mailto:ctostivint@bio.deloitte.fr" TargetMode="External"/><Relationship Id="rId4" Type="http://schemas.openxmlformats.org/officeDocument/2006/relationships/hyperlink" Target="http://www.eu-fusions.or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el 25"/>
          <p:cNvSpPr>
            <a:spLocks noGrp="1"/>
          </p:cNvSpPr>
          <p:nvPr>
            <p:ph type="ctrTitle"/>
          </p:nvPr>
        </p:nvSpPr>
        <p:spPr/>
        <p:txBody>
          <a:bodyPr>
            <a:noAutofit/>
          </a:bodyPr>
          <a:lstStyle/>
          <a:p>
            <a:r>
              <a:rPr lang="en-GB" sz="2800" dirty="0" smtClean="0"/>
              <a:t>Development of the </a:t>
            </a:r>
            <a:r>
              <a:rPr lang="en-GB" sz="2800" dirty="0"/>
              <a:t>FUSIONS Food Waste Quantification Manual</a:t>
            </a:r>
          </a:p>
        </p:txBody>
      </p:sp>
      <p:sp>
        <p:nvSpPr>
          <p:cNvPr id="27" name="Ondertitel 26"/>
          <p:cNvSpPr>
            <a:spLocks noGrp="1"/>
          </p:cNvSpPr>
          <p:nvPr>
            <p:ph type="subTitle" idx="1"/>
          </p:nvPr>
        </p:nvSpPr>
        <p:spPr>
          <a:xfrm>
            <a:off x="5148064" y="3505200"/>
            <a:ext cx="3737721" cy="978768"/>
          </a:xfrm>
        </p:spPr>
        <p:txBody>
          <a:bodyPr>
            <a:normAutofit fontScale="92500"/>
          </a:bodyPr>
          <a:lstStyle/>
          <a:p>
            <a:r>
              <a:rPr lang="en-US" dirty="0"/>
              <a:t>3rd FUSIONS Central Europe Regional Platform Meeting</a:t>
            </a:r>
            <a:endParaRPr lang="en-GB" dirty="0"/>
          </a:p>
        </p:txBody>
      </p:sp>
      <p:sp>
        <p:nvSpPr>
          <p:cNvPr id="28" name="Tijdelijke aanduiding voor tekst 27"/>
          <p:cNvSpPr>
            <a:spLocks noGrp="1"/>
          </p:cNvSpPr>
          <p:nvPr>
            <p:ph type="body" sz="quarter" idx="18"/>
          </p:nvPr>
        </p:nvSpPr>
        <p:spPr>
          <a:xfrm>
            <a:off x="5134111" y="5217765"/>
            <a:ext cx="2966901" cy="371475"/>
          </a:xfrm>
        </p:spPr>
        <p:txBody>
          <a:bodyPr>
            <a:normAutofit fontScale="85000" lnSpcReduction="10000"/>
          </a:bodyPr>
          <a:lstStyle/>
          <a:p>
            <a:r>
              <a:rPr lang="en-GB" dirty="0" smtClean="0"/>
              <a:t>June</a:t>
            </a:r>
            <a:r>
              <a:rPr lang="en-GB" dirty="0" smtClean="0"/>
              <a:t> 3</a:t>
            </a:r>
            <a:r>
              <a:rPr lang="en-GB" baseline="30000" dirty="0" smtClean="0"/>
              <a:t>rd</a:t>
            </a:r>
            <a:r>
              <a:rPr lang="en-GB" dirty="0" smtClean="0"/>
              <a:t> </a:t>
            </a:r>
            <a:r>
              <a:rPr lang="en-GB" dirty="0" smtClean="0"/>
              <a:t>2015 – </a:t>
            </a:r>
            <a:r>
              <a:rPr lang="en-GB" dirty="0" smtClean="0"/>
              <a:t>Budapest</a:t>
            </a:r>
            <a:r>
              <a:rPr lang="en-GB" dirty="0" smtClean="0"/>
              <a:t>, Hungary </a:t>
            </a:r>
            <a:endParaRPr lang="en-GB" dirty="0"/>
          </a:p>
        </p:txBody>
      </p:sp>
      <p:sp>
        <p:nvSpPr>
          <p:cNvPr id="29" name="Tijdelijke aanduiding voor tekst 28"/>
          <p:cNvSpPr>
            <a:spLocks noGrp="1"/>
          </p:cNvSpPr>
          <p:nvPr>
            <p:ph type="body" sz="quarter" idx="20"/>
          </p:nvPr>
        </p:nvSpPr>
        <p:spPr/>
        <p:txBody>
          <a:bodyPr/>
          <a:lstStyle/>
          <a:p>
            <a:endParaRPr lang="en-GB" dirty="0"/>
          </a:p>
        </p:txBody>
      </p:sp>
      <p:sp>
        <p:nvSpPr>
          <p:cNvPr id="6" name="Ondertitel 26"/>
          <p:cNvSpPr txBox="1">
            <a:spLocks/>
          </p:cNvSpPr>
          <p:nvPr/>
        </p:nvSpPr>
        <p:spPr>
          <a:xfrm>
            <a:off x="5154759" y="4390256"/>
            <a:ext cx="3737721" cy="838944"/>
          </a:xfrm>
          <a:prstGeom prst="rect">
            <a:avLst/>
          </a:prstGeom>
        </p:spPr>
        <p:txBody>
          <a:bodyPr vert="horz" lIns="0" tIns="0" rIns="0" bIns="0" rtlCol="0">
            <a:normAutofit/>
          </a:bodyPr>
          <a:lstStyle>
            <a:lvl1pPr marL="0" indent="0" algn="l" defTabSz="914400" rtl="0" eaLnBrk="1" latinLnBrk="0" hangingPunct="1">
              <a:lnSpc>
                <a:spcPts val="3200"/>
              </a:lnSpc>
              <a:spcBef>
                <a:spcPts val="0"/>
              </a:spcBef>
              <a:buFont typeface="Arial" pitchFamily="34" charset="0"/>
              <a:buNone/>
              <a:defRPr sz="2400" kern="1200">
                <a:solidFill>
                  <a:srgbClr val="0095C4"/>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dirty="0" smtClean="0"/>
              <a:t>Clement Tostivint</a:t>
            </a:r>
            <a:endParaRPr lang="en-GB" dirty="0" smtClean="0"/>
          </a:p>
          <a:p>
            <a:r>
              <a:rPr lang="en-GB" dirty="0" smtClean="0"/>
              <a:t>BIO by Deloitte</a:t>
            </a:r>
            <a:endParaRPr lang="en-GB" dirty="0"/>
          </a:p>
        </p:txBody>
      </p:sp>
    </p:spTree>
    <p:extLst>
      <p:ext uri="{BB962C8B-B14F-4D97-AF65-F5344CB8AC3E}">
        <p14:creationId xmlns:p14="http://schemas.microsoft.com/office/powerpoint/2010/main" val="3186016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468000" y="360934"/>
            <a:ext cx="8229600" cy="634082"/>
          </a:xfrm>
        </p:spPr>
        <p:txBody>
          <a:bodyPr>
            <a:noAutofit/>
          </a:bodyPr>
          <a:lstStyle/>
          <a:p>
            <a:r>
              <a:rPr lang="en-US" sz="2400" dirty="0"/>
              <a:t>Key aspects of </a:t>
            </a:r>
            <a:r>
              <a:rPr lang="en-US" sz="2400" dirty="0" smtClean="0"/>
              <a:t>NFWQS</a:t>
            </a:r>
            <a:br>
              <a:rPr lang="en-US" sz="2400" dirty="0" smtClean="0"/>
            </a:br>
            <a:r>
              <a:rPr lang="en-US" sz="2400" i="1" dirty="0" smtClean="0"/>
              <a:t>Scope</a:t>
            </a:r>
            <a:endParaRPr lang="en-US" sz="2400" i="1" dirty="0"/>
          </a:p>
        </p:txBody>
      </p:sp>
      <p:graphicFrame>
        <p:nvGraphicFramePr>
          <p:cNvPr id="4" name="Diagram 3"/>
          <p:cNvGraphicFramePr/>
          <p:nvPr>
            <p:extLst>
              <p:ext uri="{D42A27DB-BD31-4B8C-83A1-F6EECF244321}">
                <p14:modId xmlns:p14="http://schemas.microsoft.com/office/powerpoint/2010/main" val="1727027604"/>
              </p:ext>
            </p:extLst>
          </p:nvPr>
        </p:nvGraphicFramePr>
        <p:xfrm>
          <a:off x="1259632" y="1448768"/>
          <a:ext cx="7437968" cy="5301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9731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20"/>
          </p:nvPr>
        </p:nvSpPr>
        <p:spPr/>
        <p:txBody>
          <a:bodyPr/>
          <a:lstStyle/>
          <a:p>
            <a:endParaRPr lang="fr-FR"/>
          </a:p>
        </p:txBody>
      </p:sp>
      <p:sp>
        <p:nvSpPr>
          <p:cNvPr id="8" name="Title 2"/>
          <p:cNvSpPr>
            <a:spLocks noGrp="1"/>
          </p:cNvSpPr>
          <p:nvPr>
            <p:ph type="title"/>
          </p:nvPr>
        </p:nvSpPr>
        <p:spPr>
          <a:xfrm>
            <a:off x="468000" y="360934"/>
            <a:ext cx="8229600" cy="634082"/>
          </a:xfrm>
        </p:spPr>
        <p:txBody>
          <a:bodyPr>
            <a:noAutofit/>
          </a:bodyPr>
          <a:lstStyle/>
          <a:p>
            <a:r>
              <a:rPr lang="en-US" sz="2400" dirty="0"/>
              <a:t>Key aspects of </a:t>
            </a:r>
            <a:r>
              <a:rPr lang="en-US" sz="2400" dirty="0" smtClean="0"/>
              <a:t>NFWQS</a:t>
            </a:r>
            <a:br>
              <a:rPr lang="en-US" sz="2400" dirty="0" smtClean="0"/>
            </a:br>
            <a:r>
              <a:rPr lang="en-US" sz="2400" i="1" dirty="0" smtClean="0"/>
              <a:t>Scope</a:t>
            </a:r>
            <a:endParaRPr lang="en-US" sz="2400" i="1" dirty="0"/>
          </a:p>
        </p:txBody>
      </p:sp>
      <p:sp>
        <p:nvSpPr>
          <p:cNvPr id="3" name="Content Placeholder 2"/>
          <p:cNvSpPr>
            <a:spLocks noGrp="1"/>
          </p:cNvSpPr>
          <p:nvPr>
            <p:ph idx="1"/>
          </p:nvPr>
        </p:nvSpPr>
        <p:spPr/>
        <p:txBody>
          <a:bodyPr/>
          <a:lstStyle/>
          <a:p>
            <a:pPr marL="0" indent="0">
              <a:buNone/>
            </a:pPr>
            <a:r>
              <a:rPr lang="en-GB" sz="1800" b="1" dirty="0"/>
              <a:t>Timeframe</a:t>
            </a:r>
            <a:endParaRPr lang="fr-FR" sz="1800" dirty="0"/>
          </a:p>
          <a:p>
            <a:r>
              <a:rPr lang="en-GB" sz="1800" b="1" dirty="0" smtClean="0">
                <a:solidFill>
                  <a:srgbClr val="FF0000"/>
                </a:solidFill>
              </a:rPr>
              <a:t>Core requirement </a:t>
            </a:r>
            <a:r>
              <a:rPr lang="en-GB" sz="1800" dirty="0" smtClean="0"/>
              <a:t>= period </a:t>
            </a:r>
            <a:r>
              <a:rPr lang="en-GB" sz="1800" dirty="0"/>
              <a:t>of one </a:t>
            </a:r>
            <a:r>
              <a:rPr lang="en-GB" sz="1800" dirty="0" smtClean="0"/>
              <a:t>year</a:t>
            </a:r>
            <a:endParaRPr lang="en-GB" sz="1800" dirty="0"/>
          </a:p>
          <a:p>
            <a:endParaRPr lang="fr-FR" sz="1800" dirty="0"/>
          </a:p>
          <a:p>
            <a:pPr marL="0" indent="0">
              <a:buNone/>
            </a:pPr>
            <a:r>
              <a:rPr lang="en-GB" sz="1800" b="1" dirty="0"/>
              <a:t>Material type</a:t>
            </a:r>
            <a:endParaRPr lang="fr-FR" sz="1800" dirty="0"/>
          </a:p>
          <a:p>
            <a:r>
              <a:rPr lang="en-GB" sz="1800" b="1" dirty="0" smtClean="0">
                <a:solidFill>
                  <a:srgbClr val="FF0000"/>
                </a:solidFill>
              </a:rPr>
              <a:t>Core requirement </a:t>
            </a:r>
            <a:r>
              <a:rPr lang="en-GB" sz="1800" dirty="0" smtClean="0"/>
              <a:t>= quantify </a:t>
            </a:r>
            <a:r>
              <a:rPr lang="en-GB" sz="1800" dirty="0"/>
              <a:t>the amount of both food and associated inedible parts. The amount reported is thus a combination of </a:t>
            </a:r>
            <a:r>
              <a:rPr lang="en-GB" sz="1800" dirty="0" smtClean="0"/>
              <a:t>both.</a:t>
            </a:r>
          </a:p>
          <a:p>
            <a:r>
              <a:rPr lang="en-GB" sz="1800" b="1" dirty="0" smtClean="0">
                <a:solidFill>
                  <a:schemeClr val="tx2"/>
                </a:solidFill>
              </a:rPr>
              <a:t>Optional recommendation </a:t>
            </a:r>
            <a:r>
              <a:rPr lang="en-GB" sz="1800" dirty="0" smtClean="0"/>
              <a:t>= quantify </a:t>
            </a:r>
            <a:r>
              <a:rPr lang="en-GB" sz="1800" dirty="0"/>
              <a:t>the amount of food and inedible parts </a:t>
            </a:r>
            <a:r>
              <a:rPr lang="en-GB" sz="1800" dirty="0" smtClean="0"/>
              <a:t>separately, and </a:t>
            </a:r>
            <a:r>
              <a:rPr lang="en-GB" sz="1800" dirty="0"/>
              <a:t>then report the results combined along with separate results for each </a:t>
            </a:r>
            <a:r>
              <a:rPr lang="en-GB" sz="1800" dirty="0" smtClean="0"/>
              <a:t>type (increased granularity)</a:t>
            </a:r>
            <a:endParaRPr lang="fr-FR" sz="1800" dirty="0"/>
          </a:p>
          <a:p>
            <a:pPr marL="0" indent="0">
              <a:buNone/>
            </a:pPr>
            <a:endParaRPr lang="fr-FR" sz="1800" dirty="0"/>
          </a:p>
        </p:txBody>
      </p:sp>
    </p:spTree>
    <p:extLst>
      <p:ext uri="{BB962C8B-B14F-4D97-AF65-F5344CB8AC3E}">
        <p14:creationId xmlns:p14="http://schemas.microsoft.com/office/powerpoint/2010/main" val="17199922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20"/>
          </p:nvPr>
        </p:nvSpPr>
        <p:spPr/>
        <p:txBody>
          <a:bodyPr/>
          <a:lstStyle/>
          <a:p>
            <a:endParaRPr lang="fr-FR"/>
          </a:p>
        </p:txBody>
      </p:sp>
      <p:sp>
        <p:nvSpPr>
          <p:cNvPr id="8" name="Title 2"/>
          <p:cNvSpPr>
            <a:spLocks noGrp="1"/>
          </p:cNvSpPr>
          <p:nvPr>
            <p:ph type="title"/>
          </p:nvPr>
        </p:nvSpPr>
        <p:spPr>
          <a:xfrm>
            <a:off x="468000" y="360934"/>
            <a:ext cx="8229600" cy="634082"/>
          </a:xfrm>
        </p:spPr>
        <p:txBody>
          <a:bodyPr>
            <a:noAutofit/>
          </a:bodyPr>
          <a:lstStyle/>
          <a:p>
            <a:r>
              <a:rPr lang="en-US" sz="2400" dirty="0"/>
              <a:t>Key aspects of </a:t>
            </a:r>
            <a:r>
              <a:rPr lang="en-US" sz="2400" dirty="0" smtClean="0"/>
              <a:t>NFWQS</a:t>
            </a:r>
            <a:br>
              <a:rPr lang="en-US" sz="2400" dirty="0" smtClean="0"/>
            </a:br>
            <a:r>
              <a:rPr lang="en-US" sz="2400" i="1" dirty="0" smtClean="0"/>
              <a:t>Scope</a:t>
            </a:r>
            <a:endParaRPr lang="en-US" sz="2400" i="1" dirty="0"/>
          </a:p>
        </p:txBody>
      </p:sp>
      <p:sp>
        <p:nvSpPr>
          <p:cNvPr id="3" name="Content Placeholder 2"/>
          <p:cNvSpPr>
            <a:spLocks noGrp="1"/>
          </p:cNvSpPr>
          <p:nvPr>
            <p:ph idx="1"/>
          </p:nvPr>
        </p:nvSpPr>
        <p:spPr/>
        <p:txBody>
          <a:bodyPr/>
          <a:lstStyle/>
          <a:p>
            <a:pPr marL="0" indent="0">
              <a:buNone/>
            </a:pPr>
            <a:r>
              <a:rPr lang="en-GB" sz="1800" b="1" dirty="0"/>
              <a:t>Destination</a:t>
            </a:r>
            <a:endParaRPr lang="fr-FR" sz="1800" dirty="0"/>
          </a:p>
          <a:p>
            <a:r>
              <a:rPr lang="en-GB" sz="1800" dirty="0" smtClean="0"/>
              <a:t>According </a:t>
            </a:r>
            <a:r>
              <a:rPr lang="en-GB" sz="1800" dirty="0"/>
              <a:t>to the FUSIONS </a:t>
            </a:r>
            <a:r>
              <a:rPr lang="en-GB" sz="1800" dirty="0" smtClean="0"/>
              <a:t>definition, any </a:t>
            </a:r>
            <a:r>
              <a:rPr lang="en-GB" sz="1800" dirty="0"/>
              <a:t>food or inedible parts of food sent to animal feed, bio-material processing or other industrial uses are termed ‘valorisation and conversion’ and thus are not considered ‘food waste’.</a:t>
            </a:r>
            <a:endParaRPr lang="fr-FR" sz="1800" dirty="0"/>
          </a:p>
          <a:p>
            <a:r>
              <a:rPr lang="en-GB" sz="1800" b="1" dirty="0">
                <a:solidFill>
                  <a:srgbClr val="FF0000"/>
                </a:solidFill>
              </a:rPr>
              <a:t>C</a:t>
            </a:r>
            <a:r>
              <a:rPr lang="en-GB" sz="1800" b="1" dirty="0" smtClean="0">
                <a:solidFill>
                  <a:srgbClr val="FF0000"/>
                </a:solidFill>
              </a:rPr>
              <a:t>ore requirement: </a:t>
            </a:r>
            <a:r>
              <a:rPr lang="en-GB" sz="1800" dirty="0" smtClean="0"/>
              <a:t>quantify the “food waste” amount:</a:t>
            </a:r>
            <a:endParaRPr lang="fr-FR" sz="1800" dirty="0"/>
          </a:p>
          <a:p>
            <a:pPr lvl="1"/>
            <a:r>
              <a:rPr lang="nl-NL" sz="1400" b="1" dirty="0"/>
              <a:t>“Food waste” category </a:t>
            </a:r>
            <a:r>
              <a:rPr lang="nl-NL" sz="1400" dirty="0"/>
              <a:t>– i.e. food or inedible parts of food sent to other destinations than those of “Valorisation and conversion” </a:t>
            </a:r>
            <a:r>
              <a:rPr lang="nl-NL" sz="1400" dirty="0" smtClean="0"/>
              <a:t>category</a:t>
            </a:r>
          </a:p>
          <a:p>
            <a:pPr marL="457200" lvl="1" indent="0">
              <a:buNone/>
            </a:pPr>
            <a:r>
              <a:rPr lang="nl-NL" sz="1800" dirty="0" smtClean="0"/>
              <a:t>And distinguish </a:t>
            </a:r>
            <a:r>
              <a:rPr lang="nl-NL" sz="1800" dirty="0"/>
              <a:t>it from “Valorisation and conversion</a:t>
            </a:r>
            <a:r>
              <a:rPr lang="nl-NL" sz="1800" dirty="0" smtClean="0"/>
              <a:t>” :</a:t>
            </a:r>
            <a:endParaRPr lang="fr-FR" sz="1800" dirty="0"/>
          </a:p>
          <a:p>
            <a:pPr lvl="1"/>
            <a:r>
              <a:rPr lang="nl-NL" sz="1400" b="1" dirty="0" smtClean="0"/>
              <a:t>“</a:t>
            </a:r>
            <a:r>
              <a:rPr lang="nl-NL" sz="1400" b="1" dirty="0"/>
              <a:t>Valorisation and conversion” category </a:t>
            </a:r>
            <a:r>
              <a:rPr lang="nl-NL" sz="1400" dirty="0"/>
              <a:t>– i.e. food or inedible parts of food sent to animal feed, bio-material processing or other industrial </a:t>
            </a:r>
            <a:r>
              <a:rPr lang="nl-NL" sz="1400" dirty="0" smtClean="0"/>
              <a:t>uses. This shall not be accounted for in the food waste amount. It shall be distinghished from food waste but it is not a requirement to quantify it.</a:t>
            </a:r>
            <a:endParaRPr lang="fr-FR" sz="1400" dirty="0" smtClean="0"/>
          </a:p>
          <a:p>
            <a:r>
              <a:rPr lang="en-GB" sz="1800" dirty="0" smtClean="0"/>
              <a:t> </a:t>
            </a:r>
            <a:r>
              <a:rPr lang="en-GB" sz="1800" b="1" dirty="0" smtClean="0">
                <a:solidFill>
                  <a:srgbClr val="FF0000"/>
                </a:solidFill>
              </a:rPr>
              <a:t> </a:t>
            </a:r>
            <a:r>
              <a:rPr lang="en-GB" sz="1800" b="1" dirty="0" smtClean="0">
                <a:solidFill>
                  <a:schemeClr val="tx2"/>
                </a:solidFill>
              </a:rPr>
              <a:t>Optional recommendation: </a:t>
            </a:r>
            <a:r>
              <a:rPr lang="en-GB" sz="1800" dirty="0" smtClean="0"/>
              <a:t>quantify separately all possible destinations as defined by FUSIONS (a dozen destinations, see next slide)</a:t>
            </a:r>
          </a:p>
        </p:txBody>
      </p:sp>
    </p:spTree>
    <p:extLst>
      <p:ext uri="{BB962C8B-B14F-4D97-AF65-F5344CB8AC3E}">
        <p14:creationId xmlns:p14="http://schemas.microsoft.com/office/powerpoint/2010/main" val="1578065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Key aspects of NFWQS</a:t>
            </a:r>
            <a:br>
              <a:rPr lang="en-US" sz="2400" dirty="0"/>
            </a:br>
            <a:r>
              <a:rPr lang="en-US" sz="2400" i="1" dirty="0"/>
              <a:t>Scope</a:t>
            </a:r>
            <a:endParaRPr lang="fr-FR" sz="2400" dirty="0"/>
          </a:p>
        </p:txBody>
      </p:sp>
      <p:sp>
        <p:nvSpPr>
          <p:cNvPr id="3" name="Text Placeholder 2"/>
          <p:cNvSpPr>
            <a:spLocks noGrp="1"/>
          </p:cNvSpPr>
          <p:nvPr>
            <p:ph type="body" sz="quarter" idx="20"/>
          </p:nvPr>
        </p:nvSpPr>
        <p:spPr/>
        <p:txBody>
          <a:bodyPr/>
          <a:lstStyle/>
          <a:p>
            <a:endParaRPr lang="fr-FR"/>
          </a:p>
        </p:txBody>
      </p:sp>
      <p:pic>
        <p:nvPicPr>
          <p:cNvPr id="1026" name="Picture 48"/>
          <p:cNvPicPr>
            <a:picLocks noChangeAspect="1" noChangeArrowheads="1"/>
          </p:cNvPicPr>
          <p:nvPr/>
        </p:nvPicPr>
        <p:blipFill>
          <a:blip r:embed="rId2">
            <a:extLst>
              <a:ext uri="{28A0092B-C50C-407E-A947-70E740481C1C}">
                <a14:useLocalDpi xmlns:a14="http://schemas.microsoft.com/office/drawing/2010/main" val="0"/>
              </a:ext>
            </a:extLst>
          </a:blip>
          <a:srcRect t="2370" b="4771"/>
          <a:stretch>
            <a:fillRect/>
          </a:stretch>
        </p:blipFill>
        <p:spPr bwMode="auto">
          <a:xfrm>
            <a:off x="323528" y="1273222"/>
            <a:ext cx="8518088" cy="555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40321" y="4993431"/>
            <a:ext cx="1439391" cy="307777"/>
          </a:xfrm>
          <a:prstGeom prst="rect">
            <a:avLst/>
          </a:prstGeom>
          <a:noFill/>
        </p:spPr>
        <p:txBody>
          <a:bodyPr wrap="square" rtlCol="0">
            <a:spAutoFit/>
          </a:bodyPr>
          <a:lstStyle/>
          <a:p>
            <a:pPr algn="r"/>
            <a:r>
              <a:rPr lang="fr-FR" sz="1400" b="1" dirty="0" smtClean="0">
                <a:solidFill>
                  <a:srgbClr val="00B050"/>
                </a:solidFill>
              </a:rPr>
              <a:t>Destinations</a:t>
            </a:r>
          </a:p>
        </p:txBody>
      </p:sp>
    </p:spTree>
    <p:extLst>
      <p:ext uri="{BB962C8B-B14F-4D97-AF65-F5344CB8AC3E}">
        <p14:creationId xmlns:p14="http://schemas.microsoft.com/office/powerpoint/2010/main" val="479102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20"/>
          </p:nvPr>
        </p:nvSpPr>
        <p:spPr/>
        <p:txBody>
          <a:bodyPr/>
          <a:lstStyle/>
          <a:p>
            <a:endParaRPr lang="fr-FR"/>
          </a:p>
        </p:txBody>
      </p:sp>
      <p:sp>
        <p:nvSpPr>
          <p:cNvPr id="8" name="Title 2"/>
          <p:cNvSpPr>
            <a:spLocks noGrp="1"/>
          </p:cNvSpPr>
          <p:nvPr>
            <p:ph type="title"/>
          </p:nvPr>
        </p:nvSpPr>
        <p:spPr>
          <a:xfrm>
            <a:off x="468000" y="360934"/>
            <a:ext cx="8229600" cy="634082"/>
          </a:xfrm>
        </p:spPr>
        <p:txBody>
          <a:bodyPr>
            <a:noAutofit/>
          </a:bodyPr>
          <a:lstStyle/>
          <a:p>
            <a:r>
              <a:rPr lang="en-US" sz="2400" dirty="0"/>
              <a:t>Key aspects of </a:t>
            </a:r>
            <a:r>
              <a:rPr lang="en-US" sz="2400" dirty="0" smtClean="0"/>
              <a:t>NFWQS </a:t>
            </a:r>
            <a:br>
              <a:rPr lang="en-US" sz="2400" dirty="0" smtClean="0"/>
            </a:br>
            <a:r>
              <a:rPr lang="en-US" sz="2400" i="1" dirty="0" smtClean="0"/>
              <a:t>Scope</a:t>
            </a:r>
            <a:endParaRPr lang="en-US" sz="2400" i="1" dirty="0"/>
          </a:p>
        </p:txBody>
      </p:sp>
      <p:sp>
        <p:nvSpPr>
          <p:cNvPr id="3" name="Content Placeholder 2"/>
          <p:cNvSpPr>
            <a:spLocks noGrp="1"/>
          </p:cNvSpPr>
          <p:nvPr>
            <p:ph idx="1"/>
          </p:nvPr>
        </p:nvSpPr>
        <p:spPr/>
        <p:txBody>
          <a:bodyPr/>
          <a:lstStyle/>
          <a:p>
            <a:pPr marL="0" indent="0">
              <a:buNone/>
            </a:pPr>
            <a:r>
              <a:rPr lang="en-GB" sz="1800" b="1" dirty="0" smtClean="0"/>
              <a:t>Boundaries</a:t>
            </a:r>
            <a:endParaRPr lang="fr-FR" sz="1800" dirty="0" smtClean="0"/>
          </a:p>
          <a:p>
            <a:r>
              <a:rPr lang="en-GB" sz="1800" b="1" dirty="0" smtClean="0">
                <a:solidFill>
                  <a:srgbClr val="FF0000"/>
                </a:solidFill>
              </a:rPr>
              <a:t>Core requirement </a:t>
            </a:r>
            <a:r>
              <a:rPr lang="en-GB" sz="1800" dirty="0" smtClean="0"/>
              <a:t>= report the boundaries of the NFWQS considering food category, lifecycle stage and geography</a:t>
            </a:r>
            <a:endParaRPr lang="en-GB" sz="1800" b="1" dirty="0" smtClean="0"/>
          </a:p>
          <a:p>
            <a:pPr marL="0" indent="0">
              <a:buNone/>
            </a:pPr>
            <a:endParaRPr lang="fr-FR" sz="1800" dirty="0"/>
          </a:p>
        </p:txBody>
      </p:sp>
      <p:graphicFrame>
        <p:nvGraphicFramePr>
          <p:cNvPr id="5" name="Table 4"/>
          <p:cNvGraphicFramePr>
            <a:graphicFrameLocks noGrp="1"/>
          </p:cNvGraphicFramePr>
          <p:nvPr>
            <p:extLst>
              <p:ext uri="{D42A27DB-BD31-4B8C-83A1-F6EECF244321}">
                <p14:modId xmlns:p14="http://schemas.microsoft.com/office/powerpoint/2010/main" val="86357820"/>
              </p:ext>
            </p:extLst>
          </p:nvPr>
        </p:nvGraphicFramePr>
        <p:xfrm>
          <a:off x="179512" y="2348880"/>
          <a:ext cx="8784977" cy="4442068"/>
        </p:xfrm>
        <a:graphic>
          <a:graphicData uri="http://schemas.openxmlformats.org/drawingml/2006/table">
            <a:tbl>
              <a:tblPr firstRow="1" firstCol="1" bandRow="1">
                <a:tableStyleId>{7DF18680-E054-41AD-8BC1-D1AEF772440D}</a:tableStyleId>
              </a:tblPr>
              <a:tblGrid>
                <a:gridCol w="1321338"/>
                <a:gridCol w="3431190"/>
                <a:gridCol w="4032449"/>
              </a:tblGrid>
              <a:tr h="389870">
                <a:tc>
                  <a:txBody>
                    <a:bodyPr/>
                    <a:lstStyle/>
                    <a:p>
                      <a:pPr>
                        <a:lnSpc>
                          <a:spcPts val="1300"/>
                        </a:lnSpc>
                        <a:spcAft>
                          <a:spcPts val="0"/>
                        </a:spcAft>
                      </a:pPr>
                      <a:r>
                        <a:rPr lang="en-GB" sz="1100">
                          <a:effectLst/>
                        </a:rPr>
                        <a:t>Boundary dimension</a:t>
                      </a:r>
                      <a:endParaRPr lang="fr-FR" sz="1100">
                        <a:effectLst/>
                        <a:latin typeface="Verdana" panose="020B0604030504040204" pitchFamily="34" charset="0"/>
                        <a:ea typeface="Calibri" panose="020F0502020204030204" pitchFamily="34" charset="0"/>
                        <a:cs typeface="Times New Roman" panose="02020603050405020304" pitchFamily="18" charset="0"/>
                      </a:endParaRPr>
                    </a:p>
                  </a:txBody>
                  <a:tcPr marL="36195" marR="36195" marT="36195" marB="36195"/>
                </a:tc>
                <a:tc>
                  <a:txBody>
                    <a:bodyPr/>
                    <a:lstStyle/>
                    <a:p>
                      <a:pPr>
                        <a:lnSpc>
                          <a:spcPts val="1300"/>
                        </a:lnSpc>
                        <a:spcAft>
                          <a:spcPts val="0"/>
                        </a:spcAft>
                      </a:pPr>
                      <a:r>
                        <a:rPr lang="en-GB" sz="1100">
                          <a:effectLst/>
                        </a:rPr>
                        <a:t>Definition</a:t>
                      </a:r>
                      <a:endParaRPr lang="fr-FR" sz="1100">
                        <a:effectLst/>
                        <a:latin typeface="Verdana" panose="020B0604030504040204" pitchFamily="34" charset="0"/>
                        <a:ea typeface="Calibri" panose="020F0502020204030204" pitchFamily="34" charset="0"/>
                        <a:cs typeface="Times New Roman" panose="02020603050405020304" pitchFamily="18" charset="0"/>
                      </a:endParaRPr>
                    </a:p>
                  </a:txBody>
                  <a:tcPr marL="36195" marR="36195" marT="36195" marB="36195"/>
                </a:tc>
                <a:tc>
                  <a:txBody>
                    <a:bodyPr/>
                    <a:lstStyle/>
                    <a:p>
                      <a:pPr>
                        <a:lnSpc>
                          <a:spcPts val="1300"/>
                        </a:lnSpc>
                        <a:spcAft>
                          <a:spcPts val="0"/>
                        </a:spcAft>
                      </a:pPr>
                      <a:r>
                        <a:rPr lang="en-GB" sz="1100">
                          <a:effectLst/>
                        </a:rPr>
                        <a:t>Explanation</a:t>
                      </a:r>
                      <a:endParaRPr lang="fr-FR" sz="1100">
                        <a:effectLst/>
                        <a:latin typeface="Verdana" panose="020B0604030504040204" pitchFamily="34" charset="0"/>
                        <a:ea typeface="Calibri" panose="020F0502020204030204" pitchFamily="34" charset="0"/>
                        <a:cs typeface="Times New Roman" panose="02020603050405020304" pitchFamily="18" charset="0"/>
                      </a:endParaRPr>
                    </a:p>
                  </a:txBody>
                  <a:tcPr marL="36195" marR="36195" marT="36195" marB="36195"/>
                </a:tc>
              </a:tr>
              <a:tr h="1274617">
                <a:tc>
                  <a:txBody>
                    <a:bodyPr/>
                    <a:lstStyle/>
                    <a:p>
                      <a:pPr>
                        <a:lnSpc>
                          <a:spcPts val="1300"/>
                        </a:lnSpc>
                        <a:spcAft>
                          <a:spcPts val="0"/>
                        </a:spcAft>
                      </a:pPr>
                      <a:r>
                        <a:rPr lang="en-GB" sz="1100">
                          <a:effectLst/>
                        </a:rPr>
                        <a:t>Food category</a:t>
                      </a:r>
                      <a:endParaRPr lang="fr-FR" sz="1100">
                        <a:effectLst/>
                        <a:latin typeface="Verdana" panose="020B0604030504040204" pitchFamily="34" charset="0"/>
                        <a:ea typeface="Calibri" panose="020F0502020204030204" pitchFamily="34" charset="0"/>
                        <a:cs typeface="Times New Roman" panose="02020603050405020304" pitchFamily="18" charset="0"/>
                      </a:endParaRPr>
                    </a:p>
                  </a:txBody>
                  <a:tcPr marL="36195" marR="36195" marT="36195" marB="36195"/>
                </a:tc>
                <a:tc>
                  <a:txBody>
                    <a:bodyPr/>
                    <a:lstStyle/>
                    <a:p>
                      <a:pPr>
                        <a:lnSpc>
                          <a:spcPts val="1300"/>
                        </a:lnSpc>
                        <a:spcAft>
                          <a:spcPts val="0"/>
                        </a:spcAft>
                      </a:pPr>
                      <a:r>
                        <a:rPr lang="en-GB" sz="1100">
                          <a:effectLst/>
                        </a:rPr>
                        <a:t>The food and/or its associated inedible parts leaving the food supply chain that are being quantified.</a:t>
                      </a:r>
                      <a:endParaRPr lang="fr-FR" sz="1100">
                        <a:effectLst/>
                        <a:latin typeface="Verdana" panose="020B0604030504040204" pitchFamily="34" charset="0"/>
                        <a:ea typeface="Calibri" panose="020F0502020204030204" pitchFamily="34" charset="0"/>
                        <a:cs typeface="Times New Roman" panose="02020603050405020304" pitchFamily="18" charset="0"/>
                      </a:endParaRPr>
                    </a:p>
                  </a:txBody>
                  <a:tcPr marL="36195" marR="36195" marT="36195" marB="36195"/>
                </a:tc>
                <a:tc>
                  <a:txBody>
                    <a:bodyPr/>
                    <a:lstStyle/>
                    <a:p>
                      <a:pPr>
                        <a:lnSpc>
                          <a:spcPts val="1300"/>
                        </a:lnSpc>
                        <a:spcAft>
                          <a:spcPts val="0"/>
                        </a:spcAft>
                      </a:pPr>
                      <a:r>
                        <a:rPr lang="en-GB" sz="1100">
                          <a:effectLst/>
                        </a:rPr>
                        <a:t>All type of food and associated inedible parts shall be included in the NFWQS.</a:t>
                      </a:r>
                      <a:endParaRPr lang="fr-FR" sz="1100">
                        <a:effectLst/>
                      </a:endParaRPr>
                    </a:p>
                    <a:p>
                      <a:pPr>
                        <a:lnSpc>
                          <a:spcPts val="1300"/>
                        </a:lnSpc>
                        <a:spcAft>
                          <a:spcPts val="0"/>
                        </a:spcAft>
                      </a:pPr>
                      <a:r>
                        <a:rPr lang="en-GB" sz="1100">
                          <a:effectLst/>
                        </a:rPr>
                        <a:t> </a:t>
                      </a:r>
                      <a:endParaRPr lang="fr-FR" sz="1100">
                        <a:effectLst/>
                      </a:endParaRPr>
                    </a:p>
                    <a:p>
                      <a:pPr>
                        <a:lnSpc>
                          <a:spcPts val="1300"/>
                        </a:lnSpc>
                        <a:spcAft>
                          <a:spcPts val="0"/>
                        </a:spcAft>
                      </a:pPr>
                      <a:r>
                        <a:rPr lang="en-GB" sz="1100">
                          <a:effectLst/>
                        </a:rPr>
                        <a:t>If certain food categories are not accounted for, the user of the Manual shall specify which ones using the </a:t>
                      </a:r>
                      <a:r>
                        <a:rPr lang="en-GB" sz="1100" u="none" strike="noStrike">
                          <a:effectLst/>
                          <a:hlinkClick r:id="rId3"/>
                        </a:rPr>
                        <a:t>Global Product Category (GPC) codes</a:t>
                      </a:r>
                      <a:r>
                        <a:rPr lang="en-GB" sz="1100">
                          <a:effectLst/>
                        </a:rPr>
                        <a:t>. (version as of June 2014).</a:t>
                      </a:r>
                      <a:endParaRPr lang="fr-FR" sz="1100">
                        <a:effectLst/>
                        <a:latin typeface="Verdana" panose="020B0604030504040204" pitchFamily="34" charset="0"/>
                        <a:ea typeface="Calibri" panose="020F0502020204030204" pitchFamily="34" charset="0"/>
                        <a:cs typeface="Times New Roman" panose="02020603050405020304" pitchFamily="18" charset="0"/>
                      </a:endParaRPr>
                    </a:p>
                  </a:txBody>
                  <a:tcPr marL="36195" marR="36195" marT="36195" marB="36195"/>
                </a:tc>
              </a:tr>
              <a:tr h="1475004">
                <a:tc>
                  <a:txBody>
                    <a:bodyPr/>
                    <a:lstStyle/>
                    <a:p>
                      <a:pPr>
                        <a:lnSpc>
                          <a:spcPts val="1300"/>
                        </a:lnSpc>
                        <a:spcAft>
                          <a:spcPts val="0"/>
                        </a:spcAft>
                      </a:pPr>
                      <a:r>
                        <a:rPr lang="en-GB" sz="1100">
                          <a:effectLst/>
                        </a:rPr>
                        <a:t>Sector or Lifecycle stage</a:t>
                      </a:r>
                      <a:endParaRPr lang="fr-FR" sz="1100">
                        <a:effectLst/>
                        <a:latin typeface="Verdana" panose="020B0604030504040204" pitchFamily="34" charset="0"/>
                        <a:ea typeface="Calibri" panose="020F0502020204030204" pitchFamily="34" charset="0"/>
                        <a:cs typeface="Times New Roman" panose="02020603050405020304" pitchFamily="18" charset="0"/>
                      </a:endParaRPr>
                    </a:p>
                  </a:txBody>
                  <a:tcPr marL="36195" marR="36195" marT="36195" marB="36195"/>
                </a:tc>
                <a:tc>
                  <a:txBody>
                    <a:bodyPr/>
                    <a:lstStyle/>
                    <a:p>
                      <a:pPr>
                        <a:lnSpc>
                          <a:spcPts val="1300"/>
                        </a:lnSpc>
                        <a:spcAft>
                          <a:spcPts val="0"/>
                        </a:spcAft>
                      </a:pPr>
                      <a:r>
                        <a:rPr lang="en-GB" sz="1100">
                          <a:effectLst/>
                        </a:rPr>
                        <a:t>The stages in the food supply chain within which food waste occurs.</a:t>
                      </a:r>
                      <a:endParaRPr lang="fr-FR" sz="1100">
                        <a:effectLst/>
                      </a:endParaRPr>
                    </a:p>
                    <a:p>
                      <a:pPr>
                        <a:lnSpc>
                          <a:spcPts val="1300"/>
                        </a:lnSpc>
                        <a:spcAft>
                          <a:spcPts val="0"/>
                        </a:spcAft>
                      </a:pPr>
                      <a:r>
                        <a:rPr lang="en-GB" sz="1100">
                          <a:effectLst/>
                        </a:rPr>
                        <a:t> </a:t>
                      </a:r>
                      <a:endParaRPr lang="fr-FR" sz="1100">
                        <a:effectLst/>
                      </a:endParaRPr>
                    </a:p>
                    <a:p>
                      <a:pPr>
                        <a:lnSpc>
                          <a:spcPts val="1300"/>
                        </a:lnSpc>
                        <a:spcAft>
                          <a:spcPts val="0"/>
                        </a:spcAft>
                      </a:pPr>
                      <a:r>
                        <a:rPr lang="en-GB" sz="1100">
                          <a:effectLst/>
                        </a:rPr>
                        <a:t>This Manual uses a sectoral approach to cover the entire food supply chain: primary production, manufacturing, retail &amp; distribution, food service and households.</a:t>
                      </a:r>
                      <a:endParaRPr lang="fr-FR" sz="1100">
                        <a:effectLst/>
                        <a:latin typeface="Verdana" panose="020B0604030504040204" pitchFamily="34" charset="0"/>
                        <a:ea typeface="Calibri" panose="020F0502020204030204" pitchFamily="34" charset="0"/>
                        <a:cs typeface="Times New Roman" panose="02020603050405020304" pitchFamily="18" charset="0"/>
                      </a:endParaRPr>
                    </a:p>
                  </a:txBody>
                  <a:tcPr marL="36195" marR="36195" marT="36195" marB="36195"/>
                </a:tc>
                <a:tc>
                  <a:txBody>
                    <a:bodyPr/>
                    <a:lstStyle/>
                    <a:p>
                      <a:pPr>
                        <a:lnSpc>
                          <a:spcPts val="1300"/>
                        </a:lnSpc>
                        <a:spcAft>
                          <a:spcPts val="0"/>
                        </a:spcAft>
                      </a:pPr>
                      <a:r>
                        <a:rPr lang="en-GB" sz="1100">
                          <a:effectLst/>
                        </a:rPr>
                        <a:t>All sectors listed in this Manual shall be included in the NFWQS.</a:t>
                      </a:r>
                      <a:endParaRPr lang="fr-FR" sz="1100">
                        <a:effectLst/>
                      </a:endParaRPr>
                    </a:p>
                    <a:p>
                      <a:pPr>
                        <a:lnSpc>
                          <a:spcPts val="1300"/>
                        </a:lnSpc>
                        <a:spcAft>
                          <a:spcPts val="0"/>
                        </a:spcAft>
                      </a:pPr>
                      <a:r>
                        <a:rPr lang="en-GB" sz="1100">
                          <a:effectLst/>
                        </a:rPr>
                        <a:t> </a:t>
                      </a:r>
                      <a:endParaRPr lang="fr-FR" sz="1100">
                        <a:effectLst/>
                      </a:endParaRPr>
                    </a:p>
                    <a:p>
                      <a:pPr>
                        <a:lnSpc>
                          <a:spcPts val="1300"/>
                        </a:lnSpc>
                        <a:spcAft>
                          <a:spcPts val="0"/>
                        </a:spcAft>
                      </a:pPr>
                      <a:r>
                        <a:rPr lang="en-GB" sz="1100">
                          <a:effectLst/>
                        </a:rPr>
                        <a:t>If certain sectors are not accounted for, the user of the Manual shall specify which ones using the NACE codes.</a:t>
                      </a:r>
                      <a:endParaRPr lang="fr-FR" sz="1100">
                        <a:effectLst/>
                        <a:latin typeface="Verdana" panose="020B0604030504040204" pitchFamily="34" charset="0"/>
                        <a:ea typeface="Calibri" panose="020F0502020204030204" pitchFamily="34" charset="0"/>
                        <a:cs typeface="Times New Roman" panose="02020603050405020304" pitchFamily="18" charset="0"/>
                      </a:endParaRPr>
                    </a:p>
                  </a:txBody>
                  <a:tcPr marL="36195" marR="36195" marT="36195" marB="36195"/>
                </a:tc>
              </a:tr>
              <a:tr h="1274617">
                <a:tc>
                  <a:txBody>
                    <a:bodyPr/>
                    <a:lstStyle/>
                    <a:p>
                      <a:pPr>
                        <a:lnSpc>
                          <a:spcPts val="1300"/>
                        </a:lnSpc>
                        <a:spcAft>
                          <a:spcPts val="0"/>
                        </a:spcAft>
                      </a:pPr>
                      <a:r>
                        <a:rPr lang="en-GB" sz="1100">
                          <a:effectLst/>
                        </a:rPr>
                        <a:t>Geography</a:t>
                      </a:r>
                      <a:endParaRPr lang="fr-FR" sz="1100">
                        <a:effectLst/>
                        <a:latin typeface="Verdana" panose="020B0604030504040204" pitchFamily="34" charset="0"/>
                        <a:ea typeface="Calibri" panose="020F0502020204030204" pitchFamily="34" charset="0"/>
                        <a:cs typeface="Times New Roman" panose="02020603050405020304" pitchFamily="18" charset="0"/>
                      </a:endParaRPr>
                    </a:p>
                  </a:txBody>
                  <a:tcPr marL="36195" marR="36195" marT="36195" marB="36195"/>
                </a:tc>
                <a:tc>
                  <a:txBody>
                    <a:bodyPr/>
                    <a:lstStyle/>
                    <a:p>
                      <a:pPr>
                        <a:lnSpc>
                          <a:spcPts val="1300"/>
                        </a:lnSpc>
                        <a:spcAft>
                          <a:spcPts val="0"/>
                        </a:spcAft>
                      </a:pPr>
                      <a:r>
                        <a:rPr lang="en-GB" sz="1100">
                          <a:effectLst/>
                        </a:rPr>
                        <a:t>Geographic borders within which food waste occurs.</a:t>
                      </a:r>
                      <a:endParaRPr lang="fr-FR" sz="1100">
                        <a:effectLst/>
                        <a:latin typeface="Verdana" panose="020B0604030504040204" pitchFamily="34" charset="0"/>
                        <a:ea typeface="Calibri" panose="020F0502020204030204" pitchFamily="34" charset="0"/>
                        <a:cs typeface="Times New Roman" panose="02020603050405020304" pitchFamily="18" charset="0"/>
                      </a:endParaRPr>
                    </a:p>
                  </a:txBody>
                  <a:tcPr marL="36195" marR="36195" marT="36195" marB="36195"/>
                </a:tc>
                <a:tc>
                  <a:txBody>
                    <a:bodyPr/>
                    <a:lstStyle/>
                    <a:p>
                      <a:pPr>
                        <a:lnSpc>
                          <a:spcPts val="1300"/>
                        </a:lnSpc>
                        <a:spcAft>
                          <a:spcPts val="0"/>
                        </a:spcAft>
                      </a:pPr>
                      <a:r>
                        <a:rPr lang="en-GB" sz="1100" dirty="0">
                          <a:effectLst/>
                        </a:rPr>
                        <a:t>The entire country shall be considered in the NFWQS.</a:t>
                      </a:r>
                      <a:endParaRPr lang="fr-FR" sz="1100" dirty="0">
                        <a:effectLst/>
                      </a:endParaRPr>
                    </a:p>
                    <a:p>
                      <a:pPr>
                        <a:lnSpc>
                          <a:spcPts val="1300"/>
                        </a:lnSpc>
                        <a:spcAft>
                          <a:spcPts val="0"/>
                        </a:spcAft>
                      </a:pPr>
                      <a:r>
                        <a:rPr lang="en-GB" sz="1100" dirty="0">
                          <a:effectLst/>
                        </a:rPr>
                        <a:t> </a:t>
                      </a:r>
                      <a:endParaRPr lang="fr-FR" sz="1100" dirty="0">
                        <a:effectLst/>
                      </a:endParaRPr>
                    </a:p>
                    <a:p>
                      <a:pPr>
                        <a:lnSpc>
                          <a:spcPts val="1300"/>
                        </a:lnSpc>
                        <a:spcAft>
                          <a:spcPts val="0"/>
                        </a:spcAft>
                      </a:pPr>
                      <a:r>
                        <a:rPr lang="en-GB" sz="1100" dirty="0">
                          <a:effectLst/>
                        </a:rPr>
                        <a:t>If certain areas are not accounted for, the user of the Manual shall specify which ones using the EU Nomenclature of Territorial Units for Statistics (NUTS) and if needed, Local Administrative Units (LAU) levels.</a:t>
                      </a:r>
                      <a:endParaRPr lang="fr-FR" sz="1100" dirty="0">
                        <a:effectLst/>
                        <a:latin typeface="Verdana" panose="020B0604030504040204" pitchFamily="34" charset="0"/>
                        <a:ea typeface="Calibri" panose="020F0502020204030204" pitchFamily="34" charset="0"/>
                        <a:cs typeface="Times New Roman" panose="02020603050405020304" pitchFamily="18" charset="0"/>
                      </a:endParaRPr>
                    </a:p>
                  </a:txBody>
                  <a:tcPr marL="36195" marR="36195" marT="36195" marB="36195"/>
                </a:tc>
              </a:tr>
            </a:tbl>
          </a:graphicData>
        </a:graphic>
      </p:graphicFrame>
    </p:spTree>
    <p:extLst>
      <p:ext uri="{BB962C8B-B14F-4D97-AF65-F5344CB8AC3E}">
        <p14:creationId xmlns:p14="http://schemas.microsoft.com/office/powerpoint/2010/main" val="3730160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20"/>
          </p:nvPr>
        </p:nvSpPr>
        <p:spPr/>
        <p:txBody>
          <a:bodyPr/>
          <a:lstStyle/>
          <a:p>
            <a:endParaRPr lang="fr-FR"/>
          </a:p>
        </p:txBody>
      </p:sp>
      <p:sp>
        <p:nvSpPr>
          <p:cNvPr id="8" name="Title 2"/>
          <p:cNvSpPr>
            <a:spLocks noGrp="1"/>
          </p:cNvSpPr>
          <p:nvPr>
            <p:ph type="title"/>
          </p:nvPr>
        </p:nvSpPr>
        <p:spPr>
          <a:xfrm>
            <a:off x="468000" y="360934"/>
            <a:ext cx="8229600" cy="634082"/>
          </a:xfrm>
        </p:spPr>
        <p:txBody>
          <a:bodyPr>
            <a:noAutofit/>
          </a:bodyPr>
          <a:lstStyle/>
          <a:p>
            <a:r>
              <a:rPr lang="en-US" sz="2400" dirty="0"/>
              <a:t>Key aspects of </a:t>
            </a:r>
            <a:r>
              <a:rPr lang="en-US" sz="2400" dirty="0" smtClean="0"/>
              <a:t>NFWQS </a:t>
            </a:r>
            <a:br>
              <a:rPr lang="en-US" sz="2400" dirty="0" smtClean="0"/>
            </a:br>
            <a:r>
              <a:rPr lang="en-US" sz="2400" i="1" dirty="0"/>
              <a:t>Similar step by step approach for each sector</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1412776"/>
            <a:ext cx="4464497" cy="4234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68313" y="2228671"/>
            <a:ext cx="3167583" cy="1200329"/>
          </a:xfrm>
          <a:prstGeom prst="rect">
            <a:avLst/>
          </a:prstGeom>
        </p:spPr>
        <p:txBody>
          <a:bodyPr wrap="square">
            <a:spAutoFit/>
          </a:bodyPr>
          <a:lstStyle/>
          <a:p>
            <a:r>
              <a:rPr lang="en-GB" dirty="0">
                <a:latin typeface="Verdana" panose="020B0604030504040204" pitchFamily="34" charset="0"/>
                <a:ea typeface="Calibri" panose="020F0502020204030204" pitchFamily="34" charset="0"/>
                <a:cs typeface="Times New Roman" panose="02020603050405020304" pitchFamily="18" charset="0"/>
              </a:rPr>
              <a:t>Steps of the general approach for </a:t>
            </a:r>
            <a:r>
              <a:rPr lang="en-GB" dirty="0" err="1">
                <a:latin typeface="Verdana" panose="020B0604030504040204" pitchFamily="34" charset="0"/>
                <a:ea typeface="Calibri" panose="020F0502020204030204" pitchFamily="34" charset="0"/>
                <a:cs typeface="Times New Roman" panose="02020603050405020304" pitchFamily="18" charset="0"/>
              </a:rPr>
              <a:t>sectoral</a:t>
            </a:r>
            <a:r>
              <a:rPr lang="en-GB" dirty="0">
                <a:latin typeface="Verdana" panose="020B0604030504040204" pitchFamily="34" charset="0"/>
                <a:ea typeface="Calibri" panose="020F0502020204030204" pitchFamily="34" charset="0"/>
                <a:cs typeface="Times New Roman" panose="02020603050405020304" pitchFamily="18" charset="0"/>
              </a:rPr>
              <a:t> quantifications of food waste</a:t>
            </a:r>
            <a:endParaRPr lang="fr-FR" dirty="0"/>
          </a:p>
        </p:txBody>
      </p:sp>
      <p:sp>
        <p:nvSpPr>
          <p:cNvPr id="2" name="Rectangle 1"/>
          <p:cNvSpPr/>
          <p:nvPr/>
        </p:nvSpPr>
        <p:spPr>
          <a:xfrm>
            <a:off x="395537" y="1412776"/>
            <a:ext cx="2664296" cy="646331"/>
          </a:xfrm>
          <a:prstGeom prst="rect">
            <a:avLst/>
          </a:prstGeom>
        </p:spPr>
        <p:txBody>
          <a:bodyPr wrap="square">
            <a:spAutoFit/>
          </a:bodyPr>
          <a:lstStyle/>
          <a:p>
            <a:r>
              <a:rPr lang="en-US" b="1" dirty="0">
                <a:solidFill>
                  <a:srgbClr val="00B050"/>
                </a:solidFill>
              </a:rPr>
              <a:t>Decide how to quantify food waste </a:t>
            </a:r>
          </a:p>
        </p:txBody>
      </p:sp>
    </p:spTree>
    <p:extLst>
      <p:ext uri="{BB962C8B-B14F-4D97-AF65-F5344CB8AC3E}">
        <p14:creationId xmlns:p14="http://schemas.microsoft.com/office/powerpoint/2010/main" val="15960150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20"/>
          </p:nvPr>
        </p:nvSpPr>
        <p:spPr/>
        <p:txBody>
          <a:bodyPr/>
          <a:lstStyle/>
          <a:p>
            <a:endParaRPr lang="fr-FR"/>
          </a:p>
        </p:txBody>
      </p:sp>
      <p:sp>
        <p:nvSpPr>
          <p:cNvPr id="8" name="Title 2"/>
          <p:cNvSpPr>
            <a:spLocks noGrp="1"/>
          </p:cNvSpPr>
          <p:nvPr>
            <p:ph type="title"/>
          </p:nvPr>
        </p:nvSpPr>
        <p:spPr>
          <a:xfrm>
            <a:off x="468000" y="360934"/>
            <a:ext cx="8229600" cy="634082"/>
          </a:xfrm>
        </p:spPr>
        <p:txBody>
          <a:bodyPr>
            <a:noAutofit/>
          </a:bodyPr>
          <a:lstStyle/>
          <a:p>
            <a:r>
              <a:rPr lang="en-US" sz="2400" dirty="0" smtClean="0"/>
              <a:t>Key aspects of NFWQS </a:t>
            </a:r>
            <a:br>
              <a:rPr lang="en-US" sz="2400" dirty="0" smtClean="0"/>
            </a:br>
            <a:r>
              <a:rPr lang="en-US" sz="2400" i="1" dirty="0" smtClean="0"/>
              <a:t>Similar step </a:t>
            </a:r>
            <a:r>
              <a:rPr lang="en-US" sz="2400" i="1" dirty="0"/>
              <a:t>by step approach for each sector </a:t>
            </a:r>
            <a:br>
              <a:rPr lang="en-US" sz="2400" i="1" dirty="0"/>
            </a:br>
            <a:endParaRPr lang="en-US" sz="2400" i="1" dirty="0"/>
          </a:p>
        </p:txBody>
      </p:sp>
      <p:sp>
        <p:nvSpPr>
          <p:cNvPr id="3" name="Content Placeholder 2"/>
          <p:cNvSpPr>
            <a:spLocks noGrp="1"/>
          </p:cNvSpPr>
          <p:nvPr>
            <p:ph idx="1"/>
          </p:nvPr>
        </p:nvSpPr>
        <p:spPr>
          <a:xfrm>
            <a:off x="432763" y="1340768"/>
            <a:ext cx="8243693" cy="4258465"/>
          </a:xfrm>
        </p:spPr>
        <p:txBody>
          <a:bodyPr/>
          <a:lstStyle/>
          <a:p>
            <a:pPr marL="0" indent="0">
              <a:buNone/>
            </a:pPr>
            <a:r>
              <a:rPr lang="en-US" sz="1800" b="1" dirty="0">
                <a:solidFill>
                  <a:srgbClr val="00B050"/>
                </a:solidFill>
              </a:rPr>
              <a:t>Decide how to quantify food waste </a:t>
            </a:r>
          </a:p>
          <a:p>
            <a:pPr marL="0" indent="0">
              <a:buNone/>
            </a:pPr>
            <a:r>
              <a:rPr lang="en-US" sz="1800" b="1" dirty="0" smtClean="0"/>
              <a:t>Key principles:</a:t>
            </a:r>
          </a:p>
          <a:p>
            <a:r>
              <a:rPr lang="en-GB" sz="1800" b="1" dirty="0" smtClean="0"/>
              <a:t>Understanding </a:t>
            </a:r>
            <a:r>
              <a:rPr lang="en-GB" sz="1800" b="1" dirty="0"/>
              <a:t>the definition of the sector </a:t>
            </a:r>
            <a:r>
              <a:rPr lang="en-GB" sz="1800" dirty="0"/>
              <a:t>(i.e. what is included in it or not) as well as what constitutes food waste in this sector (in coherence with the FUSIONS definition).</a:t>
            </a:r>
            <a:endParaRPr lang="en-US" sz="1800" dirty="0" smtClean="0"/>
          </a:p>
          <a:p>
            <a:r>
              <a:rPr lang="en-US" sz="1800" b="1" dirty="0" smtClean="0"/>
              <a:t>Mapping of the sector – </a:t>
            </a:r>
            <a:r>
              <a:rPr lang="en-GB" sz="1800" dirty="0"/>
              <a:t>The user of the Manual should carry out an initial study in order to have a general understanding of the sector’s value chain.</a:t>
            </a:r>
            <a:endParaRPr lang="fr-FR" sz="1800" dirty="0"/>
          </a:p>
          <a:p>
            <a:r>
              <a:rPr lang="en-GB" sz="1800" dirty="0"/>
              <a:t>This can help greatly with subsequent activities for instance:</a:t>
            </a:r>
            <a:endParaRPr lang="fr-FR" sz="1800" dirty="0"/>
          </a:p>
          <a:p>
            <a:pPr lvl="1"/>
            <a:r>
              <a:rPr lang="en-GB" sz="1400" dirty="0"/>
              <a:t>Identifying existing estimates and raw data;</a:t>
            </a:r>
            <a:endParaRPr lang="fr-FR" sz="1400" dirty="0"/>
          </a:p>
          <a:p>
            <a:pPr lvl="1"/>
            <a:r>
              <a:rPr lang="en-GB" sz="1400" dirty="0"/>
              <a:t>Ensuring, where sampling takes place, that the sample is representative of the situation within the Member State.</a:t>
            </a:r>
            <a:endParaRPr lang="fr-FR" sz="1400" dirty="0"/>
          </a:p>
          <a:p>
            <a:r>
              <a:rPr lang="en-US" sz="1800" b="1" dirty="0" smtClean="0"/>
              <a:t>Using existing data </a:t>
            </a:r>
            <a:r>
              <a:rPr lang="en-US" sz="1800" dirty="0" smtClean="0"/>
              <a:t>– the philosophy of the Manual is to always try to make the most of already existing data/records (see next slide)</a:t>
            </a:r>
          </a:p>
        </p:txBody>
      </p:sp>
    </p:spTree>
    <p:extLst>
      <p:ext uri="{BB962C8B-B14F-4D97-AF65-F5344CB8AC3E}">
        <p14:creationId xmlns:p14="http://schemas.microsoft.com/office/powerpoint/2010/main" val="9627411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0"/>
          </p:nvPr>
        </p:nvSpPr>
        <p:spPr/>
        <p:txBody>
          <a:bodyPr/>
          <a:lstStyle/>
          <a:p>
            <a:endParaRPr lang="fr-FR"/>
          </a:p>
        </p:txBody>
      </p:sp>
      <p:sp>
        <p:nvSpPr>
          <p:cNvPr id="6" name="Title 2"/>
          <p:cNvSpPr>
            <a:spLocks noGrp="1"/>
          </p:cNvSpPr>
          <p:nvPr>
            <p:ph type="title"/>
          </p:nvPr>
        </p:nvSpPr>
        <p:spPr>
          <a:xfrm>
            <a:off x="468000" y="360934"/>
            <a:ext cx="8229600" cy="634082"/>
          </a:xfrm>
        </p:spPr>
        <p:txBody>
          <a:bodyPr>
            <a:noAutofit/>
          </a:bodyPr>
          <a:lstStyle/>
          <a:p>
            <a:r>
              <a:rPr lang="en-US" sz="2400" dirty="0" smtClean="0"/>
              <a:t>Key aspects of NFWQS </a:t>
            </a:r>
            <a:br>
              <a:rPr lang="en-US" sz="2400" dirty="0" smtClean="0"/>
            </a:br>
            <a:r>
              <a:rPr lang="en-US" sz="2400" i="1" dirty="0" smtClean="0"/>
              <a:t>Similar step </a:t>
            </a:r>
            <a:r>
              <a:rPr lang="en-US" sz="2400" i="1" dirty="0"/>
              <a:t>by step approach for each sector </a:t>
            </a:r>
            <a:br>
              <a:rPr lang="en-US" sz="2400" i="1" dirty="0"/>
            </a:br>
            <a:endParaRPr lang="en-US" sz="2400" i="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219201"/>
            <a:ext cx="5983723" cy="51054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28600" y="1524000"/>
            <a:ext cx="2405608" cy="1200329"/>
          </a:xfrm>
          <a:prstGeom prst="rect">
            <a:avLst/>
          </a:prstGeom>
        </p:spPr>
        <p:txBody>
          <a:bodyPr wrap="square">
            <a:spAutoFit/>
          </a:bodyPr>
          <a:lstStyle/>
          <a:p>
            <a:r>
              <a:rPr lang="en-GB" b="1" dirty="0">
                <a:solidFill>
                  <a:srgbClr val="00B050"/>
                </a:solidFill>
                <a:latin typeface="+mj-lt"/>
                <a:ea typeface="Calibri" panose="020F0502020204030204" pitchFamily="34" charset="0"/>
                <a:cs typeface="Times New Roman" panose="02020603050405020304" pitchFamily="18" charset="0"/>
              </a:rPr>
              <a:t>Decision tree for</a:t>
            </a:r>
            <a:r>
              <a:rPr lang="en-GB" b="1" dirty="0" smtClean="0">
                <a:solidFill>
                  <a:srgbClr val="00B050"/>
                </a:solidFill>
                <a:latin typeface="+mj-lt"/>
                <a:ea typeface="Calibri" panose="020F0502020204030204" pitchFamily="34" charset="0"/>
                <a:cs typeface="Times New Roman" panose="02020603050405020304" pitchFamily="18" charset="0"/>
              </a:rPr>
              <a:t> approaches to quantification in </a:t>
            </a:r>
            <a:r>
              <a:rPr lang="en-GB" b="1" dirty="0">
                <a:solidFill>
                  <a:srgbClr val="00B050"/>
                </a:solidFill>
                <a:latin typeface="+mj-lt"/>
                <a:ea typeface="Calibri" panose="020F0502020204030204" pitchFamily="34" charset="0"/>
                <a:cs typeface="Times New Roman" panose="02020603050405020304" pitchFamily="18" charset="0"/>
              </a:rPr>
              <a:t>NFWQS</a:t>
            </a:r>
            <a:endParaRPr lang="fr-FR" b="1" dirty="0">
              <a:solidFill>
                <a:srgbClr val="00B050"/>
              </a:solidFill>
              <a:latin typeface="+mj-lt"/>
            </a:endParaRPr>
          </a:p>
        </p:txBody>
      </p:sp>
    </p:spTree>
    <p:extLst>
      <p:ext uri="{BB962C8B-B14F-4D97-AF65-F5344CB8AC3E}">
        <p14:creationId xmlns:p14="http://schemas.microsoft.com/office/powerpoint/2010/main" val="683558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Key aspects of </a:t>
            </a:r>
            <a:r>
              <a:rPr lang="en-US" sz="2400" dirty="0" smtClean="0"/>
              <a:t>NFWQS</a:t>
            </a:r>
            <a:br>
              <a:rPr lang="en-US" sz="2400" dirty="0" smtClean="0"/>
            </a:br>
            <a:r>
              <a:rPr lang="en-US" sz="1600" i="1" dirty="0" smtClean="0"/>
              <a:t>Coordinating </a:t>
            </a:r>
            <a:r>
              <a:rPr lang="en-US" sz="1600" i="1" dirty="0"/>
              <a:t>and combining </a:t>
            </a:r>
            <a:r>
              <a:rPr lang="en-US" sz="1600" i="1" dirty="0" err="1"/>
              <a:t>sectoral</a:t>
            </a:r>
            <a:r>
              <a:rPr lang="en-US" sz="1600" i="1" dirty="0"/>
              <a:t> food waste </a:t>
            </a:r>
            <a:r>
              <a:rPr lang="en-US" sz="1600" i="1" dirty="0" smtClean="0"/>
              <a:t>quantifications to perform NFWQS </a:t>
            </a:r>
            <a:endParaRPr lang="fr-FR" sz="1600" i="1" dirty="0"/>
          </a:p>
        </p:txBody>
      </p:sp>
      <p:sp>
        <p:nvSpPr>
          <p:cNvPr id="3" name="Text Placeholder 2"/>
          <p:cNvSpPr>
            <a:spLocks noGrp="1"/>
          </p:cNvSpPr>
          <p:nvPr>
            <p:ph type="body" sz="quarter" idx="20"/>
          </p:nvPr>
        </p:nvSpPr>
        <p:spPr/>
        <p:txBody>
          <a:bodyPr/>
          <a:lstStyle/>
          <a:p>
            <a:endParaRPr lang="fr-FR"/>
          </a:p>
        </p:txBody>
      </p:sp>
      <p:sp>
        <p:nvSpPr>
          <p:cNvPr id="4" name="Content Placeholder 3"/>
          <p:cNvSpPr>
            <a:spLocks noGrp="1"/>
          </p:cNvSpPr>
          <p:nvPr>
            <p:ph idx="1"/>
          </p:nvPr>
        </p:nvSpPr>
        <p:spPr/>
        <p:txBody>
          <a:bodyPr/>
          <a:lstStyle/>
          <a:p>
            <a:pPr marL="0" indent="0">
              <a:buNone/>
            </a:pPr>
            <a:r>
              <a:rPr lang="en-US" sz="2000" b="1" dirty="0" smtClean="0"/>
              <a:t>Key principle</a:t>
            </a:r>
          </a:p>
          <a:p>
            <a:r>
              <a:rPr lang="en-GB" sz="2000" dirty="0"/>
              <a:t>This section provides guidance to the user of the Manual on how to consolidate</a:t>
            </a:r>
            <a:r>
              <a:rPr lang="en-GB" sz="2000" dirty="0" smtClean="0"/>
              <a:t> results </a:t>
            </a:r>
            <a:r>
              <a:rPr lang="en-GB" sz="2000" dirty="0"/>
              <a:t>from the </a:t>
            </a:r>
            <a:r>
              <a:rPr lang="en-GB" sz="2000" dirty="0" err="1"/>
              <a:t>sectoral</a:t>
            </a:r>
            <a:r>
              <a:rPr lang="en-GB" sz="2000" dirty="0"/>
              <a:t> quantifications into one National Food Waste Quantification Study</a:t>
            </a:r>
            <a:endParaRPr lang="en-US" sz="2000" dirty="0" smtClean="0"/>
          </a:p>
          <a:p>
            <a:r>
              <a:rPr lang="en-US" sz="2000" dirty="0" smtClean="0"/>
              <a:t>The </a:t>
            </a:r>
            <a:r>
              <a:rPr lang="en-GB" sz="2000" dirty="0" smtClean="0"/>
              <a:t>organisation </a:t>
            </a:r>
            <a:r>
              <a:rPr lang="en-GB" sz="2000" dirty="0"/>
              <a:t>in charge of the consolidation of </a:t>
            </a:r>
            <a:r>
              <a:rPr lang="en-GB" sz="2000" dirty="0" err="1"/>
              <a:t>sectoral</a:t>
            </a:r>
            <a:r>
              <a:rPr lang="en-GB" sz="2000" dirty="0"/>
              <a:t> </a:t>
            </a:r>
            <a:r>
              <a:rPr lang="en-GB" sz="2000" dirty="0" smtClean="0"/>
              <a:t>quantifications is </a:t>
            </a:r>
            <a:r>
              <a:rPr lang="en-GB" sz="2000" dirty="0"/>
              <a:t>referred to as the “coordinating organisation”.</a:t>
            </a:r>
            <a:endParaRPr lang="fr-FR" sz="2000" dirty="0"/>
          </a:p>
          <a:p>
            <a:r>
              <a:rPr lang="en-US" sz="2000" b="1" dirty="0" smtClean="0"/>
              <a:t>Core requirements </a:t>
            </a:r>
            <a:r>
              <a:rPr lang="en-US" sz="2000" dirty="0" smtClean="0"/>
              <a:t>in this section are not very strict and are formulated in general terms</a:t>
            </a:r>
            <a:endParaRPr lang="en-US" sz="1600" dirty="0" smtClean="0"/>
          </a:p>
          <a:p>
            <a:endParaRPr lang="en-US" sz="1600" dirty="0"/>
          </a:p>
        </p:txBody>
      </p:sp>
    </p:spTree>
    <p:extLst>
      <p:ext uri="{BB962C8B-B14F-4D97-AF65-F5344CB8AC3E}">
        <p14:creationId xmlns:p14="http://schemas.microsoft.com/office/powerpoint/2010/main" val="8722011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Key aspects of </a:t>
            </a:r>
            <a:r>
              <a:rPr lang="en-US" sz="2400" dirty="0" smtClean="0"/>
              <a:t>NFWQS</a:t>
            </a:r>
            <a:br>
              <a:rPr lang="en-US" sz="2400" dirty="0" smtClean="0"/>
            </a:br>
            <a:r>
              <a:rPr lang="en-US" sz="2400" i="1" dirty="0" smtClean="0"/>
              <a:t>Reporting</a:t>
            </a:r>
            <a:endParaRPr lang="en-US" sz="2400" i="1" dirty="0"/>
          </a:p>
        </p:txBody>
      </p:sp>
      <p:sp>
        <p:nvSpPr>
          <p:cNvPr id="3" name="Text Placeholder 2"/>
          <p:cNvSpPr>
            <a:spLocks noGrp="1"/>
          </p:cNvSpPr>
          <p:nvPr>
            <p:ph type="body" sz="quarter" idx="20"/>
          </p:nvPr>
        </p:nvSpPr>
        <p:spPr/>
        <p:txBody>
          <a:bodyPr/>
          <a:lstStyle/>
          <a:p>
            <a:endParaRPr lang="en-US" dirty="0"/>
          </a:p>
        </p:txBody>
      </p:sp>
      <p:sp>
        <p:nvSpPr>
          <p:cNvPr id="4" name="Content Placeholder 3"/>
          <p:cNvSpPr>
            <a:spLocks noGrp="1"/>
          </p:cNvSpPr>
          <p:nvPr>
            <p:ph idx="1"/>
          </p:nvPr>
        </p:nvSpPr>
        <p:spPr/>
        <p:txBody>
          <a:bodyPr/>
          <a:lstStyle/>
          <a:p>
            <a:pPr marL="0" indent="0">
              <a:buNone/>
            </a:pPr>
            <a:r>
              <a:rPr lang="en-US" sz="1600" b="1" dirty="0" smtClean="0"/>
              <a:t>Key principle</a:t>
            </a:r>
          </a:p>
          <a:p>
            <a:r>
              <a:rPr lang="en-GB" sz="1600" dirty="0"/>
              <a:t>For a MS, reporting NFWQS results may have two main objectives:</a:t>
            </a:r>
            <a:endParaRPr lang="fr-FR" sz="1600" dirty="0"/>
          </a:p>
          <a:p>
            <a:pPr lvl="1"/>
            <a:r>
              <a:rPr lang="en-GB" sz="1400" dirty="0"/>
              <a:t>A first objective may be</a:t>
            </a:r>
            <a:r>
              <a:rPr lang="en-GB" sz="1400" b="1" dirty="0"/>
              <a:t> </a:t>
            </a:r>
            <a:r>
              <a:rPr lang="en-GB" sz="1400" dirty="0"/>
              <a:t>to publicly disclose the national food waste quantities in the context of developing a coherent national approach to food waste issues – i.e. </a:t>
            </a:r>
            <a:r>
              <a:rPr lang="en-GB" sz="1400" b="1" dirty="0"/>
              <a:t>voluntary national reporting </a:t>
            </a:r>
            <a:r>
              <a:rPr lang="en-GB" sz="1400" dirty="0"/>
              <a:t>aiming to build knowledge and</a:t>
            </a:r>
            <a:r>
              <a:rPr lang="en-GB" sz="1400" dirty="0" smtClean="0"/>
              <a:t> prioritise areas for action.</a:t>
            </a:r>
            <a:endParaRPr lang="fr-FR" sz="1400" dirty="0"/>
          </a:p>
          <a:p>
            <a:pPr lvl="1"/>
            <a:r>
              <a:rPr lang="en-GB" sz="1400" dirty="0"/>
              <a:t>Another</a:t>
            </a:r>
            <a:r>
              <a:rPr lang="en-GB" sz="1400" b="1" dirty="0"/>
              <a:t> </a:t>
            </a:r>
            <a:r>
              <a:rPr lang="en-GB" sz="1400" dirty="0"/>
              <a:t>objective may be</a:t>
            </a:r>
            <a:r>
              <a:rPr lang="en-GB" sz="1400" dirty="0" smtClean="0"/>
              <a:t> to </a:t>
            </a:r>
            <a:r>
              <a:rPr lang="en-GB" sz="1400" dirty="0"/>
              <a:t>communicate the waste quantities (expressed in weight) to the European Union</a:t>
            </a:r>
            <a:r>
              <a:rPr lang="en-GB" sz="1400" dirty="0" smtClean="0"/>
              <a:t> in the future – </a:t>
            </a:r>
            <a:r>
              <a:rPr lang="en-GB" sz="1400" dirty="0"/>
              <a:t>i.e. </a:t>
            </a:r>
            <a:r>
              <a:rPr lang="en-GB" sz="1400" b="1" dirty="0"/>
              <a:t>EU reporting</a:t>
            </a:r>
            <a:endParaRPr lang="fr-FR" sz="1400" dirty="0"/>
          </a:p>
          <a:p>
            <a:r>
              <a:rPr lang="en-GB" sz="1600" dirty="0"/>
              <a:t>The </a:t>
            </a:r>
            <a:r>
              <a:rPr lang="en-GB" sz="1600" dirty="0" smtClean="0"/>
              <a:t>Manual provides </a:t>
            </a:r>
            <a:r>
              <a:rPr lang="en-GB" sz="1600" dirty="0"/>
              <a:t>optional recommendations in </a:t>
            </a:r>
            <a:r>
              <a:rPr lang="en-GB" sz="1600" dirty="0" smtClean="0"/>
              <a:t>relation </a:t>
            </a:r>
            <a:r>
              <a:rPr lang="en-GB" sz="1600" dirty="0"/>
              <a:t>to the voluntary national </a:t>
            </a:r>
            <a:r>
              <a:rPr lang="en-GB" sz="1600" dirty="0" smtClean="0"/>
              <a:t>reporting</a:t>
            </a:r>
          </a:p>
          <a:p>
            <a:pPr marL="0" indent="0">
              <a:buNone/>
            </a:pPr>
            <a:r>
              <a:rPr lang="en-US" sz="1600" i="1" u="sng" dirty="0"/>
              <a:t>If EU reporting is </a:t>
            </a:r>
            <a:r>
              <a:rPr lang="en-US" sz="1600" i="1" u="sng" dirty="0" smtClean="0"/>
              <a:t>foreseen:</a:t>
            </a:r>
            <a:endParaRPr lang="en-US" sz="1600" i="1" u="sng" dirty="0"/>
          </a:p>
          <a:p>
            <a:r>
              <a:rPr lang="en-US" sz="1600" i="1" dirty="0" smtClean="0"/>
              <a:t>The Manual could provide a core requirement that </a:t>
            </a:r>
            <a:r>
              <a:rPr lang="en-US" sz="1600" i="1" dirty="0"/>
              <a:t>the coordinating entity report to the European Commission using a predefined template including sections to report figures and sections to qualitatively explain the methodology used for each sector, the uncertainty, reporting restrictions encountered, etc.</a:t>
            </a:r>
          </a:p>
          <a:p>
            <a:endParaRPr lang="fr-FR" sz="1600" dirty="0"/>
          </a:p>
          <a:p>
            <a:endParaRPr lang="en-US" sz="1600" dirty="0" smtClean="0"/>
          </a:p>
          <a:p>
            <a:endParaRPr lang="en-US" sz="1600" dirty="0" smtClean="0"/>
          </a:p>
          <a:p>
            <a:endParaRPr lang="en-US" sz="1600" dirty="0" smtClean="0">
              <a:solidFill>
                <a:srgbClr val="FF0000"/>
              </a:solidFill>
            </a:endParaRPr>
          </a:p>
        </p:txBody>
      </p:sp>
    </p:spTree>
    <p:extLst>
      <p:ext uri="{BB962C8B-B14F-4D97-AF65-F5344CB8AC3E}">
        <p14:creationId xmlns:p14="http://schemas.microsoft.com/office/powerpoint/2010/main" val="4320795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noAutofit/>
          </a:bodyPr>
          <a:lstStyle/>
          <a:p>
            <a:r>
              <a:rPr lang="en-US" sz="2400" dirty="0" smtClean="0"/>
              <a:t>Purpose of the Manual</a:t>
            </a:r>
            <a:br>
              <a:rPr lang="en-US" sz="2400" dirty="0" smtClean="0"/>
            </a:br>
            <a:endParaRPr lang="en-US" sz="2400" i="1" dirty="0"/>
          </a:p>
        </p:txBody>
      </p:sp>
      <p:sp>
        <p:nvSpPr>
          <p:cNvPr id="14" name="Text Placeholder 13"/>
          <p:cNvSpPr>
            <a:spLocks noGrp="1"/>
          </p:cNvSpPr>
          <p:nvPr>
            <p:ph type="body" sz="quarter" idx="20"/>
          </p:nvPr>
        </p:nvSpPr>
        <p:spPr/>
        <p:txBody>
          <a:bodyPr/>
          <a:lstStyle/>
          <a:p>
            <a:endParaRPr lang="fr-FR"/>
          </a:p>
        </p:txBody>
      </p:sp>
      <p:sp>
        <p:nvSpPr>
          <p:cNvPr id="7" name="Content Placeholder 1"/>
          <p:cNvSpPr>
            <a:spLocks noGrp="1"/>
          </p:cNvSpPr>
          <p:nvPr>
            <p:ph idx="1"/>
          </p:nvPr>
        </p:nvSpPr>
        <p:spPr>
          <a:xfrm>
            <a:off x="432763" y="1052736"/>
            <a:ext cx="8459717" cy="4258465"/>
          </a:xfrm>
        </p:spPr>
        <p:txBody>
          <a:bodyPr/>
          <a:lstStyle/>
          <a:p>
            <a:pPr marL="0" indent="0">
              <a:buNone/>
            </a:pPr>
            <a:endParaRPr lang="nl-NL" sz="2000" dirty="0" smtClean="0"/>
          </a:p>
          <a:p>
            <a:pPr marL="0" indent="0">
              <a:buNone/>
            </a:pPr>
            <a:r>
              <a:rPr lang="nl-NL" sz="2000" i="1" dirty="0" smtClean="0"/>
              <a:t>“The Food </a:t>
            </a:r>
            <a:r>
              <a:rPr lang="nl-NL" sz="2000" i="1" dirty="0"/>
              <a:t>Waste Quantification </a:t>
            </a:r>
            <a:r>
              <a:rPr lang="nl-NL" sz="2000" i="1" dirty="0" smtClean="0"/>
              <a:t>manual will </a:t>
            </a:r>
            <a:r>
              <a:rPr lang="nl-NL" sz="2000" i="1" dirty="0"/>
              <a:t>give practical guidelines on how to measure and quantify food waste in different steps of the food chain. This manual will provide guidelines for a </a:t>
            </a:r>
            <a:r>
              <a:rPr lang="nl-NL" sz="2000" i="1" u="sng" dirty="0"/>
              <a:t>standard approach for </a:t>
            </a:r>
            <a:r>
              <a:rPr lang="nl-NL" sz="2000" i="1" u="sng" dirty="0" smtClean="0"/>
              <a:t>EU28</a:t>
            </a:r>
            <a:r>
              <a:rPr lang="nl-NL" sz="2000" i="1" dirty="0" smtClean="0"/>
              <a:t> </a:t>
            </a:r>
            <a:r>
              <a:rPr lang="nl-NL" sz="2000" i="1" dirty="0"/>
              <a:t>on how to continuously measure and quantify food waste in different steps of the food supply chain</a:t>
            </a:r>
            <a:r>
              <a:rPr lang="nl-NL" sz="2000" i="1" dirty="0" smtClean="0"/>
              <a:t>.”</a:t>
            </a:r>
            <a:r>
              <a:rPr lang="nl-NL" sz="2000" dirty="0" smtClean="0"/>
              <a:t> – From the FUSIONS Description of Work</a:t>
            </a:r>
          </a:p>
          <a:p>
            <a:pPr marL="0" indent="0">
              <a:buNone/>
            </a:pPr>
            <a:endParaRPr lang="en-GB" sz="2000" dirty="0" smtClean="0"/>
          </a:p>
          <a:p>
            <a:pPr marL="0" indent="0">
              <a:buNone/>
            </a:pPr>
            <a:endParaRPr lang="en-GB" sz="2000" dirty="0"/>
          </a:p>
          <a:p>
            <a:pPr marL="0" indent="0">
              <a:buNone/>
            </a:pPr>
            <a:endParaRPr lang="en-GB" sz="2000" dirty="0" smtClean="0"/>
          </a:p>
          <a:p>
            <a:pPr marL="0" indent="0">
              <a:buNone/>
            </a:pPr>
            <a:endParaRPr lang="en-US" sz="2000" dirty="0"/>
          </a:p>
          <a:p>
            <a:pPr marL="0" indent="0">
              <a:buNone/>
            </a:pPr>
            <a:endParaRPr lang="en-GB" sz="2000" dirty="0" smtClean="0"/>
          </a:p>
          <a:p>
            <a:pPr marL="0" indent="0">
              <a:buNone/>
            </a:pPr>
            <a:r>
              <a:rPr lang="en-GB" sz="2000" dirty="0" smtClean="0"/>
              <a:t>It </a:t>
            </a:r>
            <a:r>
              <a:rPr lang="en-GB" sz="2000" dirty="0"/>
              <a:t>will provide recommendations on reporting to the European </a:t>
            </a:r>
            <a:r>
              <a:rPr lang="en-GB" sz="2000" dirty="0" smtClean="0"/>
              <a:t>Commission, that can be used </a:t>
            </a:r>
            <a:r>
              <a:rPr lang="en-GB" sz="2000" dirty="0"/>
              <a:t>in relation to </a:t>
            </a:r>
            <a:r>
              <a:rPr lang="en-GB" sz="2000" dirty="0" smtClean="0"/>
              <a:t>a prevention target.</a:t>
            </a:r>
            <a:endParaRPr lang="en-US" sz="2000" dirty="0"/>
          </a:p>
          <a:p>
            <a:endParaRPr lang="en-US" sz="1600" dirty="0"/>
          </a:p>
          <a:p>
            <a:pPr marL="0" indent="0">
              <a:buNone/>
            </a:pPr>
            <a:endParaRPr lang="nl-NL" sz="1600" b="1" dirty="0" smtClean="0">
              <a:solidFill>
                <a:srgbClr val="FF0000"/>
              </a:solidFill>
              <a:sym typeface="Wingdings" panose="05000000000000000000" pitchFamily="2" charset="2"/>
            </a:endParaRPr>
          </a:p>
          <a:p>
            <a:endParaRPr lang="en-US" sz="1600" dirty="0" smtClean="0"/>
          </a:p>
        </p:txBody>
      </p:sp>
      <p:graphicFrame>
        <p:nvGraphicFramePr>
          <p:cNvPr id="2" name="Diagram 1"/>
          <p:cNvGraphicFramePr/>
          <p:nvPr>
            <p:extLst>
              <p:ext uri="{D42A27DB-BD31-4B8C-83A1-F6EECF244321}">
                <p14:modId xmlns:p14="http://schemas.microsoft.com/office/powerpoint/2010/main" val="3510553837"/>
              </p:ext>
            </p:extLst>
          </p:nvPr>
        </p:nvGraphicFramePr>
        <p:xfrm>
          <a:off x="1524000" y="3212976"/>
          <a:ext cx="6096000" cy="1656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98051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60934"/>
            <a:ext cx="8784976" cy="634082"/>
          </a:xfrm>
        </p:spPr>
        <p:txBody>
          <a:bodyPr>
            <a:normAutofit fontScale="90000"/>
          </a:bodyPr>
          <a:lstStyle/>
          <a:p>
            <a:pPr lvl="0"/>
            <a:r>
              <a:rPr lang="fr-FR" dirty="0" smtClean="0"/>
              <a:t>Illustrative </a:t>
            </a:r>
            <a:r>
              <a:rPr lang="fr-FR" dirty="0" err="1"/>
              <a:t>s</a:t>
            </a:r>
            <a:r>
              <a:rPr lang="fr-FR" dirty="0" err="1" smtClean="0"/>
              <a:t>ector</a:t>
            </a:r>
            <a:r>
              <a:rPr lang="fr-FR" dirty="0" smtClean="0"/>
              <a:t> </a:t>
            </a:r>
            <a:r>
              <a:rPr lang="fr-FR" dirty="0" err="1" smtClean="0"/>
              <a:t>specific</a:t>
            </a:r>
            <a:r>
              <a:rPr lang="fr-FR" dirty="0" smtClean="0"/>
              <a:t> guidance: </a:t>
            </a:r>
            <a:r>
              <a:rPr lang="fr-FR" dirty="0" err="1" smtClean="0"/>
              <a:t>Retail</a:t>
            </a:r>
            <a:r>
              <a:rPr lang="fr-FR" dirty="0" smtClean="0"/>
              <a:t> </a:t>
            </a:r>
            <a:r>
              <a:rPr lang="fr-FR" dirty="0" err="1" smtClean="0"/>
              <a:t>Sector</a:t>
            </a:r>
            <a:r>
              <a:rPr lang="en-GB" dirty="0" smtClean="0"/>
              <a:t>	</a:t>
            </a:r>
            <a:r>
              <a:rPr lang="en-US" dirty="0"/>
              <a:t/>
            </a:r>
            <a:br>
              <a:rPr lang="en-US" dirty="0"/>
            </a:br>
            <a:endParaRPr lang="fr-FR" dirty="0"/>
          </a:p>
        </p:txBody>
      </p:sp>
      <p:sp>
        <p:nvSpPr>
          <p:cNvPr id="3" name="Text Placeholder 2"/>
          <p:cNvSpPr>
            <a:spLocks noGrp="1"/>
          </p:cNvSpPr>
          <p:nvPr>
            <p:ph type="body" sz="quarter" idx="20"/>
          </p:nvPr>
        </p:nvSpPr>
        <p:spPr/>
        <p:txBody>
          <a:bodyPr/>
          <a:lstStyle/>
          <a:p>
            <a:endParaRPr lang="fr-FR"/>
          </a:p>
        </p:txBody>
      </p:sp>
      <p:sp>
        <p:nvSpPr>
          <p:cNvPr id="6" name="Content Placeholder 1"/>
          <p:cNvSpPr>
            <a:spLocks noGrp="1"/>
          </p:cNvSpPr>
          <p:nvPr>
            <p:ph idx="1"/>
          </p:nvPr>
        </p:nvSpPr>
        <p:spPr>
          <a:xfrm>
            <a:off x="432763" y="1330775"/>
            <a:ext cx="8243693" cy="4258465"/>
          </a:xfrm>
        </p:spPr>
        <p:txBody>
          <a:bodyPr/>
          <a:lstStyle/>
          <a:p>
            <a:pPr marL="0" indent="0">
              <a:buNone/>
            </a:pPr>
            <a:r>
              <a:rPr lang="en-US" sz="1600" b="1" dirty="0" smtClean="0"/>
              <a:t>1 – Review the scope of the sector :</a:t>
            </a:r>
          </a:p>
          <a:p>
            <a:r>
              <a:rPr lang="en-US" sz="1600" dirty="0" smtClean="0"/>
              <a:t>Definition </a:t>
            </a:r>
            <a:r>
              <a:rPr lang="en-US" sz="1600" dirty="0"/>
              <a:t>of wholesale, retail and markets </a:t>
            </a:r>
            <a:endParaRPr lang="en-US" sz="1600" dirty="0" smtClean="0"/>
          </a:p>
          <a:p>
            <a:pPr marL="0" indent="0">
              <a:buNone/>
            </a:pPr>
            <a:r>
              <a:rPr lang="en-US" sz="1600" dirty="0" smtClean="0">
                <a:sym typeface="Wingdings" panose="05000000000000000000" pitchFamily="2" charset="2"/>
              </a:rPr>
              <a:t>Retail, wholesale and markets: 3 distinct sub-sectors. For each of them:</a:t>
            </a:r>
          </a:p>
          <a:p>
            <a:pPr lvl="1"/>
            <a:r>
              <a:rPr lang="en-US" sz="1400" dirty="0" smtClean="0">
                <a:sym typeface="Wingdings" panose="05000000000000000000" pitchFamily="2" charset="2"/>
              </a:rPr>
              <a:t>Basic definition + more (illustrative) details on what is included + NACE code (if any)</a:t>
            </a:r>
          </a:p>
          <a:p>
            <a:pPr lvl="1"/>
            <a:r>
              <a:rPr lang="en-US" sz="1400" dirty="0" smtClean="0">
                <a:sym typeface="Wingdings" panose="05000000000000000000" pitchFamily="2" charset="2"/>
              </a:rPr>
              <a:t>Boundaries in terms of life cycle stages included (other aspects already addressed in chapter 6): </a:t>
            </a:r>
            <a:r>
              <a:rPr lang="en-US" sz="1400" b="1" dirty="0" smtClean="0">
                <a:solidFill>
                  <a:srgbClr val="FF0000"/>
                </a:solidFill>
                <a:sym typeface="Wingdings" panose="05000000000000000000" pitchFamily="2" charset="2"/>
              </a:rPr>
              <a:t>starting point, end point are core requirements</a:t>
            </a:r>
          </a:p>
          <a:p>
            <a:pPr marL="342900" lvl="1" indent="-342900">
              <a:spcBef>
                <a:spcPts val="800"/>
              </a:spcBef>
              <a:buFont typeface="Arial" pitchFamily="34" charset="0"/>
              <a:buChar char="•"/>
            </a:pPr>
            <a:r>
              <a:rPr lang="en-GB" sz="1600" dirty="0" smtClean="0"/>
              <a:t>Mapping </a:t>
            </a:r>
            <a:r>
              <a:rPr lang="en-GB" sz="1600" dirty="0"/>
              <a:t>of wholesale, retail and market “sectors”</a:t>
            </a:r>
            <a:endParaRPr lang="fr-FR" sz="1600" dirty="0"/>
          </a:p>
          <a:p>
            <a:pPr marL="0" indent="0">
              <a:buNone/>
            </a:pPr>
            <a:r>
              <a:rPr lang="en-US" sz="1600" dirty="0" smtClean="0">
                <a:sym typeface="Wingdings" panose="05000000000000000000" pitchFamily="2" charset="2"/>
              </a:rPr>
              <a:t>Gather information on the structure of the sector = </a:t>
            </a:r>
            <a:r>
              <a:rPr lang="en-US" sz="1600" b="1" dirty="0" smtClean="0">
                <a:solidFill>
                  <a:srgbClr val="FF0000"/>
                </a:solidFill>
                <a:sym typeface="Wingdings" panose="05000000000000000000" pitchFamily="2" charset="2"/>
              </a:rPr>
              <a:t>core requirement</a:t>
            </a:r>
          </a:p>
          <a:p>
            <a:pPr marL="0" indent="0">
              <a:buNone/>
            </a:pPr>
            <a:r>
              <a:rPr lang="en-US" sz="1200" b="1" i="1" dirty="0" smtClean="0">
                <a:solidFill>
                  <a:srgbClr val="FF0000"/>
                </a:solidFill>
              </a:rPr>
              <a:t>The Manual will provide a few examples on what to consider in the case of retail but we leave it quite open to the MS on what to do.</a:t>
            </a:r>
            <a:endParaRPr lang="en-US" sz="1200" b="1" i="1" dirty="0">
              <a:solidFill>
                <a:srgbClr val="FF0000"/>
              </a:solidFill>
            </a:endParaRPr>
          </a:p>
          <a:p>
            <a:pPr marL="0" indent="0">
              <a:buNone/>
            </a:pPr>
            <a:r>
              <a:rPr lang="en-US" sz="1600" b="1" dirty="0" smtClean="0">
                <a:sym typeface="Wingdings" panose="05000000000000000000" pitchFamily="2" charset="2"/>
              </a:rPr>
              <a:t>2 – Set up a work plan</a:t>
            </a:r>
          </a:p>
          <a:p>
            <a:pPr marL="0" indent="0">
              <a:buNone/>
            </a:pPr>
            <a:r>
              <a:rPr lang="en-US" sz="1600" b="1" dirty="0" smtClean="0">
                <a:sym typeface="Wingdings" panose="05000000000000000000" pitchFamily="2" charset="2"/>
              </a:rPr>
              <a:t>3 – Identify and review existing food waste data and records </a:t>
            </a:r>
            <a:r>
              <a:rPr lang="en-US" sz="1600" dirty="0" smtClean="0">
                <a:sym typeface="Wingdings" panose="05000000000000000000" pitchFamily="2" charset="2"/>
              </a:rPr>
              <a:t>= </a:t>
            </a:r>
            <a:r>
              <a:rPr lang="en-US" sz="1600" b="1" dirty="0" smtClean="0">
                <a:solidFill>
                  <a:srgbClr val="FF0000"/>
                </a:solidFill>
                <a:sym typeface="Wingdings" panose="05000000000000000000" pitchFamily="2" charset="2"/>
              </a:rPr>
              <a:t>core requirement</a:t>
            </a:r>
            <a:endParaRPr lang="en-US" sz="1600" b="1" dirty="0">
              <a:solidFill>
                <a:srgbClr val="FF0000"/>
              </a:solidFill>
              <a:sym typeface="Wingdings" panose="05000000000000000000" pitchFamily="2" charset="2"/>
            </a:endParaRPr>
          </a:p>
          <a:p>
            <a:pPr marL="0" indent="0">
              <a:buNone/>
            </a:pPr>
            <a:r>
              <a:rPr lang="en-US" sz="1200" b="1" i="1" dirty="0" smtClean="0">
                <a:solidFill>
                  <a:srgbClr val="FF0000"/>
                </a:solidFill>
              </a:rPr>
              <a:t>For </a:t>
            </a:r>
            <a:r>
              <a:rPr lang="en-US" sz="1200" b="1" i="1" dirty="0">
                <a:solidFill>
                  <a:srgbClr val="FF0000"/>
                </a:solidFill>
              </a:rPr>
              <a:t>the moment we provide a few examples on </a:t>
            </a:r>
            <a:r>
              <a:rPr lang="en-US" sz="1200" b="1" i="1" dirty="0" smtClean="0">
                <a:solidFill>
                  <a:srgbClr val="FF0000"/>
                </a:solidFill>
              </a:rPr>
              <a:t>the type actors that may have records (adapted from previous FUSIONS deliverable D1.4)</a:t>
            </a:r>
            <a:endParaRPr lang="en-US" sz="1200" b="1" i="1" dirty="0">
              <a:solidFill>
                <a:srgbClr val="FF0000"/>
              </a:solidFill>
            </a:endParaRPr>
          </a:p>
          <a:p>
            <a:pPr marL="0" indent="0">
              <a:buNone/>
            </a:pPr>
            <a:r>
              <a:rPr lang="en-US" sz="1600" b="1" dirty="0" smtClean="0">
                <a:sym typeface="Wingdings" panose="05000000000000000000" pitchFamily="2" charset="2"/>
              </a:rPr>
              <a:t>4 – Select </a:t>
            </a:r>
            <a:r>
              <a:rPr lang="en-US" sz="1600" b="1" dirty="0">
                <a:sym typeface="Wingdings" panose="05000000000000000000" pitchFamily="2" charset="2"/>
              </a:rPr>
              <a:t>approach for data collection </a:t>
            </a:r>
            <a:r>
              <a:rPr lang="en-US" sz="1600" dirty="0">
                <a:sym typeface="Wingdings" panose="05000000000000000000" pitchFamily="2" charset="2"/>
              </a:rPr>
              <a:t>(i.e. use existing data / start new study)</a:t>
            </a:r>
          </a:p>
          <a:p>
            <a:pPr marL="0" indent="0">
              <a:buNone/>
            </a:pPr>
            <a:endParaRPr lang="en-US" sz="1600" dirty="0" smtClean="0"/>
          </a:p>
        </p:txBody>
      </p:sp>
    </p:spTree>
    <p:extLst>
      <p:ext uri="{BB962C8B-B14F-4D97-AF65-F5344CB8AC3E}">
        <p14:creationId xmlns:p14="http://schemas.microsoft.com/office/powerpoint/2010/main" val="9044915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noAutofit/>
          </a:bodyPr>
          <a:lstStyle/>
          <a:p>
            <a:r>
              <a:rPr lang="fr-FR" sz="2400" dirty="0" err="1" smtClean="0"/>
              <a:t>Retail</a:t>
            </a:r>
            <a:r>
              <a:rPr lang="fr-FR" sz="2400" dirty="0" smtClean="0"/>
              <a:t> </a:t>
            </a:r>
            <a:r>
              <a:rPr lang="fr-FR" sz="2400" dirty="0" err="1"/>
              <a:t>Sector</a:t>
            </a:r>
            <a:r>
              <a:rPr lang="en-US" sz="2400" dirty="0" smtClean="0"/>
              <a:t/>
            </a:r>
            <a:br>
              <a:rPr lang="en-US" sz="2400" dirty="0" smtClean="0"/>
            </a:br>
            <a:r>
              <a:rPr lang="en-US" sz="2000" i="1" dirty="0" smtClean="0"/>
              <a:t>Launch a new study – Recommended quantification methods</a:t>
            </a:r>
            <a:endParaRPr lang="en-US" sz="2000" i="1" dirty="0"/>
          </a:p>
        </p:txBody>
      </p:sp>
      <p:sp>
        <p:nvSpPr>
          <p:cNvPr id="14" name="Text Placeholder 13"/>
          <p:cNvSpPr>
            <a:spLocks noGrp="1"/>
          </p:cNvSpPr>
          <p:nvPr>
            <p:ph type="body" sz="quarter" idx="20"/>
          </p:nvPr>
        </p:nvSpPr>
        <p:spPr/>
        <p:txBody>
          <a:bodyPr/>
          <a:lstStyle/>
          <a:p>
            <a:endParaRPr lang="fr-FR" dirty="0"/>
          </a:p>
        </p:txBody>
      </p:sp>
      <p:sp>
        <p:nvSpPr>
          <p:cNvPr id="7" name="Content Placeholder 1"/>
          <p:cNvSpPr>
            <a:spLocks noGrp="1"/>
          </p:cNvSpPr>
          <p:nvPr>
            <p:ph idx="1"/>
          </p:nvPr>
        </p:nvSpPr>
        <p:spPr>
          <a:xfrm>
            <a:off x="251521" y="1340768"/>
            <a:ext cx="8712968" cy="4258465"/>
          </a:xfrm>
        </p:spPr>
        <p:txBody>
          <a:bodyPr/>
          <a:lstStyle/>
          <a:p>
            <a:pPr marL="0" indent="0">
              <a:buNone/>
            </a:pPr>
            <a:r>
              <a:rPr lang="en-US" sz="1400" b="1" dirty="0" smtClean="0"/>
              <a:t>Key Principle : </a:t>
            </a:r>
            <a:r>
              <a:rPr lang="en-US" sz="1400" dirty="0" smtClean="0"/>
              <a:t>Recommended methods are adapted from FUSIONS Deliverable D1.4</a:t>
            </a:r>
            <a:endParaRPr lang="en-US" sz="1400" dirty="0"/>
          </a:p>
          <a:p>
            <a:pPr marL="0" indent="0">
              <a:buNone/>
            </a:pPr>
            <a:r>
              <a:rPr lang="en-GB" sz="1400" b="1" dirty="0" smtClean="0">
                <a:solidFill>
                  <a:srgbClr val="FF0000"/>
                </a:solidFill>
              </a:rPr>
              <a:t>It is a core requirement to use these methods if a new data collection process is initiated. </a:t>
            </a:r>
          </a:p>
          <a:p>
            <a:pPr marL="0" indent="0">
              <a:buNone/>
            </a:pPr>
            <a:r>
              <a:rPr lang="en-US" sz="1300" b="1" dirty="0" smtClean="0"/>
              <a:t>Specialist </a:t>
            </a:r>
            <a:r>
              <a:rPr lang="en-US" sz="1300" b="1" dirty="0"/>
              <a:t>wholesale markets</a:t>
            </a:r>
            <a:r>
              <a:rPr lang="en-US" sz="1300" dirty="0"/>
              <a:t>: </a:t>
            </a:r>
          </a:p>
          <a:p>
            <a:pPr marL="0" indent="0">
              <a:spcBef>
                <a:spcPts val="200"/>
              </a:spcBef>
              <a:buNone/>
            </a:pPr>
            <a:r>
              <a:rPr lang="en-US" sz="1300" dirty="0" smtClean="0"/>
              <a:t>Same </a:t>
            </a:r>
            <a:r>
              <a:rPr lang="en-US" sz="1300" dirty="0"/>
              <a:t>as </a:t>
            </a:r>
            <a:r>
              <a:rPr lang="en-US" sz="1300" dirty="0" smtClean="0"/>
              <a:t>“markets”. Only </a:t>
            </a:r>
            <a:r>
              <a:rPr lang="en-US" sz="1300" dirty="0"/>
              <a:t>one possible approach: Registration of the waste from the waste management company and conduct waste sorting analyses to determine composition and calculate amounts. For markets, the approach should not be conducted for each individual market retailer but by</a:t>
            </a:r>
            <a:r>
              <a:rPr lang="en-US" sz="1300" dirty="0" smtClean="0"/>
              <a:t> the responsible </a:t>
            </a:r>
            <a:r>
              <a:rPr lang="en-US" sz="1300" dirty="0"/>
              <a:t>market authority who also has</a:t>
            </a:r>
            <a:r>
              <a:rPr lang="en-US" sz="1300" dirty="0" smtClean="0"/>
              <a:t> access </a:t>
            </a:r>
            <a:r>
              <a:rPr lang="en-US" sz="1300" dirty="0"/>
              <a:t>to the necessary waste management data.</a:t>
            </a:r>
          </a:p>
          <a:p>
            <a:pPr marL="0" indent="0">
              <a:spcBef>
                <a:spcPts val="200"/>
              </a:spcBef>
              <a:buNone/>
            </a:pPr>
            <a:r>
              <a:rPr lang="en-US" sz="1300" b="1" dirty="0" smtClean="0"/>
              <a:t>Cash </a:t>
            </a:r>
            <a:r>
              <a:rPr lang="en-US" sz="1300" b="1" dirty="0"/>
              <a:t>and carry wholesalers: </a:t>
            </a:r>
          </a:p>
          <a:p>
            <a:pPr marL="0" indent="0">
              <a:spcBef>
                <a:spcPts val="200"/>
              </a:spcBef>
              <a:buNone/>
            </a:pPr>
            <a:r>
              <a:rPr lang="en-US" sz="1300" dirty="0" smtClean="0"/>
              <a:t>Same </a:t>
            </a:r>
            <a:r>
              <a:rPr lang="en-US" sz="1300" dirty="0"/>
              <a:t>as “Modern grocery </a:t>
            </a:r>
            <a:r>
              <a:rPr lang="en-US" sz="1300" dirty="0" smtClean="0"/>
              <a:t>retail”. Recommended </a:t>
            </a:r>
            <a:r>
              <a:rPr lang="en-US" sz="1300" dirty="0"/>
              <a:t>approach: collection at store level of food waste data deriving from stock-keeping/book keeping </a:t>
            </a:r>
            <a:r>
              <a:rPr lang="en-US" sz="1300" dirty="0" smtClean="0"/>
              <a:t>tools</a:t>
            </a:r>
            <a:endParaRPr lang="en-US" sz="1300" dirty="0"/>
          </a:p>
          <a:p>
            <a:pPr marL="0" indent="0">
              <a:spcBef>
                <a:spcPts val="200"/>
              </a:spcBef>
              <a:buNone/>
            </a:pPr>
            <a:r>
              <a:rPr lang="en-US" sz="1300" b="1" dirty="0" smtClean="0"/>
              <a:t>Retailers</a:t>
            </a:r>
            <a:endParaRPr lang="en-US" sz="1300" b="1" dirty="0"/>
          </a:p>
          <a:p>
            <a:pPr marL="0" indent="0">
              <a:spcBef>
                <a:spcPts val="200"/>
              </a:spcBef>
              <a:buNone/>
            </a:pPr>
            <a:r>
              <a:rPr lang="en-US" sz="1300" i="1" dirty="0" smtClean="0"/>
              <a:t>Modern </a:t>
            </a:r>
            <a:r>
              <a:rPr lang="en-US" sz="1300" i="1" dirty="0"/>
              <a:t>grocery </a:t>
            </a:r>
            <a:r>
              <a:rPr lang="en-US" sz="1300" i="1" dirty="0" smtClean="0"/>
              <a:t>retail: </a:t>
            </a:r>
          </a:p>
          <a:p>
            <a:pPr marL="0" indent="0">
              <a:spcBef>
                <a:spcPts val="200"/>
              </a:spcBef>
              <a:buNone/>
            </a:pPr>
            <a:r>
              <a:rPr lang="en-US" sz="1300" dirty="0" smtClean="0"/>
              <a:t>Recommended </a:t>
            </a:r>
            <a:r>
              <a:rPr lang="en-US" sz="1300" dirty="0"/>
              <a:t>approach: collection at store level of food waste data deriving from stock-keeping/book keeping </a:t>
            </a:r>
            <a:r>
              <a:rPr lang="en-US" sz="1300" dirty="0" smtClean="0"/>
              <a:t>tools</a:t>
            </a:r>
            <a:endParaRPr lang="en-US" sz="1300" dirty="0"/>
          </a:p>
          <a:p>
            <a:pPr marL="0" indent="0">
              <a:spcBef>
                <a:spcPts val="200"/>
              </a:spcBef>
              <a:buNone/>
            </a:pPr>
            <a:r>
              <a:rPr lang="en-US" sz="1300" i="1" dirty="0" smtClean="0"/>
              <a:t>Independent </a:t>
            </a:r>
            <a:r>
              <a:rPr lang="en-US" sz="1300" i="1" dirty="0"/>
              <a:t>and traditional </a:t>
            </a:r>
            <a:r>
              <a:rPr lang="en-US" sz="1300" i="1" dirty="0" smtClean="0"/>
              <a:t>shops: </a:t>
            </a:r>
          </a:p>
          <a:p>
            <a:pPr marL="0" indent="0">
              <a:spcBef>
                <a:spcPts val="200"/>
              </a:spcBef>
              <a:buNone/>
            </a:pPr>
            <a:r>
              <a:rPr lang="en-US" sz="1300" dirty="0" smtClean="0"/>
              <a:t>Only </a:t>
            </a:r>
            <a:r>
              <a:rPr lang="en-US" sz="1300" dirty="0"/>
              <a:t>one possible approach: Registration of the waste from the retailer´s waste management company and conduct waste sorting analyses to determine composition and calculate </a:t>
            </a:r>
            <a:r>
              <a:rPr lang="en-US" sz="1300" dirty="0" smtClean="0"/>
              <a:t>amounts.</a:t>
            </a:r>
            <a:endParaRPr lang="en-US" sz="1300" i="1" dirty="0" smtClean="0"/>
          </a:p>
          <a:p>
            <a:pPr marL="0" indent="0">
              <a:spcBef>
                <a:spcPts val="200"/>
              </a:spcBef>
              <a:buNone/>
            </a:pPr>
            <a:r>
              <a:rPr lang="en-GB" sz="1300" b="1" i="1" dirty="0" smtClean="0"/>
              <a:t>Markets</a:t>
            </a:r>
            <a:r>
              <a:rPr lang="fr-FR" sz="1300" dirty="0" smtClean="0"/>
              <a:t> </a:t>
            </a:r>
          </a:p>
          <a:p>
            <a:pPr marL="0" indent="0">
              <a:spcBef>
                <a:spcPts val="200"/>
              </a:spcBef>
              <a:buNone/>
            </a:pPr>
            <a:r>
              <a:rPr lang="nl-NL" sz="1300" dirty="0" smtClean="0"/>
              <a:t>Only </a:t>
            </a:r>
            <a:r>
              <a:rPr lang="nl-NL" sz="1300" dirty="0"/>
              <a:t>one possible approach: Registration of the waste from the waste management company and conduct waste sorting analyses to determine composition and calculate amounts. </a:t>
            </a:r>
            <a:endParaRPr lang="en-US" sz="1300" dirty="0" smtClean="0"/>
          </a:p>
          <a:p>
            <a:pPr marL="0" indent="0">
              <a:buNone/>
            </a:pPr>
            <a:endParaRPr lang="en-US" sz="1200" dirty="0"/>
          </a:p>
          <a:p>
            <a:pPr marL="0" indent="0">
              <a:buNone/>
            </a:pPr>
            <a:endParaRPr lang="en-US" sz="1600" dirty="0" smtClean="0"/>
          </a:p>
        </p:txBody>
      </p:sp>
    </p:spTree>
    <p:extLst>
      <p:ext uri="{BB962C8B-B14F-4D97-AF65-F5344CB8AC3E}">
        <p14:creationId xmlns:p14="http://schemas.microsoft.com/office/powerpoint/2010/main" val="1778777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noAutofit/>
          </a:bodyPr>
          <a:lstStyle/>
          <a:p>
            <a:r>
              <a:rPr lang="fr-FR" sz="2400" dirty="0" smtClean="0"/>
              <a:t>Questions for the Public </a:t>
            </a:r>
            <a:r>
              <a:rPr lang="fr-FR" sz="2400" dirty="0" err="1"/>
              <a:t>Sector</a:t>
            </a:r>
            <a:r>
              <a:rPr lang="en-US" sz="2400" dirty="0" smtClean="0"/>
              <a:t/>
            </a:r>
            <a:br>
              <a:rPr lang="en-US" sz="2400" dirty="0" smtClean="0"/>
            </a:br>
            <a:endParaRPr lang="en-US" sz="2000" i="1" dirty="0"/>
          </a:p>
        </p:txBody>
      </p:sp>
      <p:sp>
        <p:nvSpPr>
          <p:cNvPr id="14" name="Text Placeholder 13"/>
          <p:cNvSpPr>
            <a:spLocks noGrp="1"/>
          </p:cNvSpPr>
          <p:nvPr>
            <p:ph type="body" sz="quarter" idx="20"/>
          </p:nvPr>
        </p:nvSpPr>
        <p:spPr/>
        <p:txBody>
          <a:bodyPr/>
          <a:lstStyle/>
          <a:p>
            <a:endParaRPr lang="fr-FR" dirty="0"/>
          </a:p>
        </p:txBody>
      </p:sp>
      <p:sp>
        <p:nvSpPr>
          <p:cNvPr id="7" name="Content Placeholder 1"/>
          <p:cNvSpPr>
            <a:spLocks noGrp="1"/>
          </p:cNvSpPr>
          <p:nvPr>
            <p:ph idx="1"/>
          </p:nvPr>
        </p:nvSpPr>
        <p:spPr>
          <a:xfrm>
            <a:off x="251521" y="1340768"/>
            <a:ext cx="8712968" cy="4258465"/>
          </a:xfrm>
        </p:spPr>
        <p:txBody>
          <a:bodyPr/>
          <a:lstStyle/>
          <a:p>
            <a:pPr lvl="0">
              <a:buNone/>
            </a:pPr>
            <a:endParaRPr lang="en-US" sz="1400" b="1" dirty="0" smtClean="0"/>
          </a:p>
          <a:p>
            <a:r>
              <a:rPr lang="en-US" sz="2000" b="1" dirty="0" smtClean="0"/>
              <a:t>Are there specific food waste objectives in your country? Does the Manual approach meet your measurement needs regarding national objectives or are other elements needed?</a:t>
            </a:r>
          </a:p>
          <a:p>
            <a:r>
              <a:rPr lang="en-US" sz="2000" b="1" dirty="0" smtClean="0"/>
              <a:t>Do you intend to quantify food waste at each possible destination (landfill, anaerobic digestion, composting etc.) or a total figure only?</a:t>
            </a:r>
          </a:p>
          <a:p>
            <a:r>
              <a:rPr lang="en-US" sz="2000" b="1" dirty="0" smtClean="0"/>
              <a:t>What possible sources of funding could be used to cover food waste data collection?</a:t>
            </a:r>
          </a:p>
          <a:p>
            <a:r>
              <a:rPr lang="en-US" sz="2000" b="1" dirty="0" smtClean="0"/>
              <a:t>Do you think MS reporting on food waste to the European Commission is helpful?</a:t>
            </a:r>
          </a:p>
          <a:p>
            <a:r>
              <a:rPr lang="en-US" sz="2000" b="1" dirty="0" smtClean="0"/>
              <a:t>Any other feedback on the Manual approach?   </a:t>
            </a:r>
          </a:p>
          <a:p>
            <a:pPr lvl="0">
              <a:buNone/>
            </a:pPr>
            <a:endParaRPr lang="en-US" sz="1400" b="1" dirty="0" smtClean="0"/>
          </a:p>
          <a:p>
            <a:pPr marL="0" indent="0">
              <a:buNone/>
            </a:pPr>
            <a:endParaRPr lang="en-US" sz="1200" dirty="0" smtClean="0"/>
          </a:p>
          <a:p>
            <a:pPr marL="0" indent="0">
              <a:buNone/>
            </a:pPr>
            <a:endParaRPr lang="en-US" sz="1600" dirty="0" smtClean="0"/>
          </a:p>
        </p:txBody>
      </p:sp>
    </p:spTree>
    <p:extLst>
      <p:ext uri="{BB962C8B-B14F-4D97-AF65-F5344CB8AC3E}">
        <p14:creationId xmlns:p14="http://schemas.microsoft.com/office/powerpoint/2010/main" val="1778777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noAutofit/>
          </a:bodyPr>
          <a:lstStyle/>
          <a:p>
            <a:pPr lvl="0" algn="ctr"/>
            <a:r>
              <a:rPr lang="fr-FR" sz="2400" dirty="0" smtClean="0"/>
              <a:t>Questions for the </a:t>
            </a:r>
            <a:r>
              <a:rPr lang="fr-FR" sz="2400" dirty="0" err="1" smtClean="0"/>
              <a:t>Private</a:t>
            </a:r>
            <a:r>
              <a:rPr lang="fr-FR" sz="2400" dirty="0" smtClean="0"/>
              <a:t> </a:t>
            </a:r>
            <a:r>
              <a:rPr lang="fr-FR" sz="2400" dirty="0" err="1" smtClean="0"/>
              <a:t>Sector</a:t>
            </a:r>
            <a:r>
              <a:rPr lang="en-US" sz="2400" dirty="0" smtClean="0"/>
              <a:t/>
            </a:r>
            <a:br>
              <a:rPr lang="en-US" sz="2400" dirty="0" smtClean="0"/>
            </a:br>
            <a:r>
              <a:rPr lang="en-US" sz="1600" b="1" dirty="0" smtClean="0"/>
              <a:t>Businesses in the food supply chain have a key role to play in developing sector-level food waste data</a:t>
            </a:r>
            <a:r>
              <a:rPr lang="en-US" sz="2000" b="1" dirty="0" smtClean="0"/>
              <a:t>.</a:t>
            </a:r>
          </a:p>
        </p:txBody>
      </p:sp>
      <p:sp>
        <p:nvSpPr>
          <p:cNvPr id="14" name="Text Placeholder 13"/>
          <p:cNvSpPr>
            <a:spLocks noGrp="1"/>
          </p:cNvSpPr>
          <p:nvPr>
            <p:ph type="body" sz="quarter" idx="20"/>
          </p:nvPr>
        </p:nvSpPr>
        <p:spPr/>
        <p:txBody>
          <a:bodyPr/>
          <a:lstStyle/>
          <a:p>
            <a:endParaRPr lang="fr-FR" dirty="0"/>
          </a:p>
        </p:txBody>
      </p:sp>
      <p:sp>
        <p:nvSpPr>
          <p:cNvPr id="7" name="Content Placeholder 1"/>
          <p:cNvSpPr>
            <a:spLocks noGrp="1"/>
          </p:cNvSpPr>
          <p:nvPr>
            <p:ph idx="1"/>
          </p:nvPr>
        </p:nvSpPr>
        <p:spPr>
          <a:xfrm>
            <a:off x="251521" y="1340768"/>
            <a:ext cx="8712968" cy="4258465"/>
          </a:xfrm>
        </p:spPr>
        <p:txBody>
          <a:bodyPr/>
          <a:lstStyle/>
          <a:p>
            <a:pPr lvl="0"/>
            <a:endParaRPr lang="en-US" sz="1400" b="1" dirty="0" smtClean="0"/>
          </a:p>
          <a:p>
            <a:pPr lvl="0"/>
            <a:r>
              <a:rPr lang="en-US" sz="2000" b="1" dirty="0" smtClean="0"/>
              <a:t>What is the best way to engage food sector business? Are incentives needed to share data? </a:t>
            </a:r>
            <a:endParaRPr lang="en-US" sz="2000" dirty="0" smtClean="0"/>
          </a:p>
          <a:p>
            <a:pPr lvl="0"/>
            <a:r>
              <a:rPr lang="en-US" sz="2000" b="1" dirty="0" smtClean="0"/>
              <a:t>What role is your business happy to play in food waste data collection?</a:t>
            </a:r>
          </a:p>
          <a:p>
            <a:pPr lvl="0"/>
            <a:r>
              <a:rPr lang="en-US" sz="2000" b="1" dirty="0" smtClean="0"/>
              <a:t>In determining data samples, can participation be required or should companies volunteer their data?</a:t>
            </a:r>
          </a:p>
          <a:p>
            <a:pPr lvl="0"/>
            <a:r>
              <a:rPr lang="en-US" sz="2000" b="1" dirty="0" smtClean="0"/>
              <a:t>What confidentiality issues around food waste data must we be aware of?</a:t>
            </a:r>
          </a:p>
          <a:p>
            <a:pPr lvl="0"/>
            <a:r>
              <a:rPr lang="en-US" sz="2000" b="1" dirty="0" smtClean="0"/>
              <a:t>Would entities feel more comfortable to launch a dedicated food waste measurement project using a methods based on direct measurements rather than using existing data from internal </a:t>
            </a:r>
            <a:r>
              <a:rPr lang="en-US" sz="2000" b="1" dirty="0" err="1" smtClean="0"/>
              <a:t>softwares</a:t>
            </a:r>
            <a:r>
              <a:rPr lang="en-US" sz="2000" b="1" dirty="0" smtClean="0"/>
              <a:t> (</a:t>
            </a:r>
            <a:r>
              <a:rPr lang="en-US" sz="2000" b="1" dirty="0" err="1" smtClean="0"/>
              <a:t>ERPs</a:t>
            </a:r>
            <a:r>
              <a:rPr lang="en-US" sz="2000" b="1" dirty="0" smtClean="0"/>
              <a:t>) ?</a:t>
            </a:r>
          </a:p>
          <a:p>
            <a:pPr lvl="0"/>
            <a:endParaRPr lang="en-US" sz="1400" b="1" dirty="0" smtClean="0"/>
          </a:p>
          <a:p>
            <a:pPr lvl="0"/>
            <a:r>
              <a:rPr lang="en-US" sz="1400" dirty="0" smtClean="0"/>
              <a:t> </a:t>
            </a:r>
            <a:r>
              <a:rPr lang="en-US" sz="1400" b="1" dirty="0" smtClean="0"/>
              <a:t> </a:t>
            </a:r>
            <a:endParaRPr lang="en-US" sz="1400" dirty="0" smtClean="0"/>
          </a:p>
          <a:p>
            <a:pPr marL="0" indent="0">
              <a:buNone/>
            </a:pPr>
            <a:endParaRPr lang="en-US" sz="1200" dirty="0" smtClean="0"/>
          </a:p>
          <a:p>
            <a:pPr marL="0" indent="0">
              <a:buNone/>
            </a:pPr>
            <a:endParaRPr lang="en-US" sz="1600" dirty="0" smtClean="0"/>
          </a:p>
        </p:txBody>
      </p:sp>
    </p:spTree>
    <p:extLst>
      <p:ext uri="{BB962C8B-B14F-4D97-AF65-F5344CB8AC3E}">
        <p14:creationId xmlns:p14="http://schemas.microsoft.com/office/powerpoint/2010/main" val="1778777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noAutofit/>
          </a:bodyPr>
          <a:lstStyle/>
          <a:p>
            <a:r>
              <a:rPr lang="fr-FR" sz="2400" dirty="0" smtClean="0"/>
              <a:t>Questions for </a:t>
            </a:r>
            <a:r>
              <a:rPr lang="fr-FR" sz="2400" smtClean="0"/>
              <a:t>Researchers</a:t>
            </a:r>
            <a:endParaRPr lang="en-US" sz="2000" i="1" dirty="0"/>
          </a:p>
        </p:txBody>
      </p:sp>
      <p:sp>
        <p:nvSpPr>
          <p:cNvPr id="14" name="Text Placeholder 13"/>
          <p:cNvSpPr>
            <a:spLocks noGrp="1"/>
          </p:cNvSpPr>
          <p:nvPr>
            <p:ph type="body" sz="quarter" idx="20"/>
          </p:nvPr>
        </p:nvSpPr>
        <p:spPr/>
        <p:txBody>
          <a:bodyPr/>
          <a:lstStyle/>
          <a:p>
            <a:endParaRPr lang="fr-FR" dirty="0"/>
          </a:p>
        </p:txBody>
      </p:sp>
      <p:sp>
        <p:nvSpPr>
          <p:cNvPr id="7" name="Content Placeholder 1"/>
          <p:cNvSpPr>
            <a:spLocks noGrp="1"/>
          </p:cNvSpPr>
          <p:nvPr>
            <p:ph idx="1"/>
          </p:nvPr>
        </p:nvSpPr>
        <p:spPr>
          <a:xfrm>
            <a:off x="251521" y="1340768"/>
            <a:ext cx="8712968" cy="4258465"/>
          </a:xfrm>
        </p:spPr>
        <p:txBody>
          <a:bodyPr/>
          <a:lstStyle/>
          <a:p>
            <a:r>
              <a:rPr lang="en-US" sz="2000" b="1" dirty="0" smtClean="0"/>
              <a:t>What is your general feedback on the practicality of the approach the Manual proposes?</a:t>
            </a:r>
          </a:p>
          <a:p>
            <a:r>
              <a:rPr lang="en-US" sz="2000" b="1" dirty="0" smtClean="0"/>
              <a:t>Do you see any technical barriers to quantifying food waste at each possible destination (landfill, anaerobic digestion, composting etc.), rather than just a consolidated national food waste figure?</a:t>
            </a:r>
          </a:p>
          <a:p>
            <a:r>
              <a:rPr lang="en-US" sz="2000" b="1" dirty="0" smtClean="0"/>
              <a:t>Do you see any specific issues determining “food intended for human consumption” (edible food)?</a:t>
            </a:r>
          </a:p>
          <a:p>
            <a:r>
              <a:rPr lang="en-US" sz="2000" b="1" dirty="0" smtClean="0"/>
              <a:t>Do you have any recommendations for engaging the private sector in order to access data?</a:t>
            </a:r>
          </a:p>
          <a:p>
            <a:r>
              <a:rPr lang="en-US" sz="2000" b="1" dirty="0" smtClean="0"/>
              <a:t>Based on your experience collecting waste data, can you estimate the cost of a national food waste quantification study? </a:t>
            </a:r>
          </a:p>
          <a:p>
            <a:pPr marL="0" indent="0">
              <a:buNone/>
            </a:pPr>
            <a:endParaRPr lang="en-US" sz="1200" dirty="0" smtClean="0"/>
          </a:p>
          <a:p>
            <a:pPr marL="0" indent="0">
              <a:buNone/>
            </a:pPr>
            <a:endParaRPr lang="en-US" sz="1600" dirty="0" smtClean="0"/>
          </a:p>
        </p:txBody>
      </p:sp>
    </p:spTree>
    <p:extLst>
      <p:ext uri="{BB962C8B-B14F-4D97-AF65-F5344CB8AC3E}">
        <p14:creationId xmlns:p14="http://schemas.microsoft.com/office/powerpoint/2010/main" val="1778777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fr-FR" dirty="0" smtClean="0"/>
              <a:t>Contacts</a:t>
            </a:r>
            <a:endParaRPr lang="fr-FR" dirty="0"/>
          </a:p>
        </p:txBody>
      </p:sp>
      <p:sp>
        <p:nvSpPr>
          <p:cNvPr id="3" name="Text Placeholder 2"/>
          <p:cNvSpPr>
            <a:spLocks noGrp="1"/>
          </p:cNvSpPr>
          <p:nvPr>
            <p:ph type="body" sz="quarter" idx="20"/>
          </p:nvPr>
        </p:nvSpPr>
        <p:spPr/>
        <p:txBody>
          <a:bodyPr/>
          <a:lstStyle/>
          <a:p>
            <a:endParaRPr lang="fr-FR"/>
          </a:p>
        </p:txBody>
      </p:sp>
      <p:sp>
        <p:nvSpPr>
          <p:cNvPr id="5" name="Content Placeholder 3"/>
          <p:cNvSpPr>
            <a:spLocks noGrp="1"/>
          </p:cNvSpPr>
          <p:nvPr>
            <p:ph idx="1"/>
          </p:nvPr>
        </p:nvSpPr>
        <p:spPr>
          <a:xfrm>
            <a:off x="432763" y="1402783"/>
            <a:ext cx="8243693" cy="4258465"/>
          </a:xfrm>
        </p:spPr>
        <p:txBody>
          <a:bodyPr/>
          <a:lstStyle/>
          <a:p>
            <a:pPr marL="0" indent="0" algn="ctr">
              <a:buNone/>
            </a:pPr>
            <a:endParaRPr lang="fr-FR" b="1" dirty="0" smtClean="0"/>
          </a:p>
          <a:p>
            <a:pPr marL="0" indent="0" algn="ctr">
              <a:buNone/>
            </a:pPr>
            <a:r>
              <a:rPr lang="fr-FR" b="1" dirty="0" err="1" smtClean="0"/>
              <a:t>Thank</a:t>
            </a:r>
            <a:r>
              <a:rPr lang="fr-FR" b="1" dirty="0" smtClean="0"/>
              <a:t> </a:t>
            </a:r>
            <a:r>
              <a:rPr lang="fr-FR" b="1" dirty="0" err="1" smtClean="0"/>
              <a:t>you</a:t>
            </a:r>
            <a:r>
              <a:rPr lang="fr-FR" b="1" dirty="0" smtClean="0"/>
              <a:t> for </a:t>
            </a:r>
            <a:r>
              <a:rPr lang="fr-FR" b="1" dirty="0" err="1" smtClean="0"/>
              <a:t>your</a:t>
            </a:r>
            <a:r>
              <a:rPr lang="fr-FR" b="1" dirty="0" smtClean="0"/>
              <a:t> attention!</a:t>
            </a:r>
          </a:p>
          <a:p>
            <a:pPr marL="0" indent="0" algn="ctr">
              <a:buNone/>
            </a:pPr>
            <a:endParaRPr lang="fr-FR" b="1" dirty="0"/>
          </a:p>
          <a:p>
            <a:pPr marL="0" indent="0" algn="ctr">
              <a:buNone/>
            </a:pPr>
            <a:r>
              <a:rPr lang="fr-FR" b="1" dirty="0" err="1" smtClean="0"/>
              <a:t>Please</a:t>
            </a:r>
            <a:r>
              <a:rPr lang="fr-FR" b="1" dirty="0" smtClean="0"/>
              <a:t> contact </a:t>
            </a:r>
            <a:r>
              <a:rPr lang="fr-FR" b="1" dirty="0" err="1" smtClean="0"/>
              <a:t>Clementine</a:t>
            </a:r>
            <a:r>
              <a:rPr lang="fr-FR" b="1" dirty="0" smtClean="0"/>
              <a:t> </a:t>
            </a:r>
            <a:r>
              <a:rPr lang="fr-FR" b="1" dirty="0" err="1" smtClean="0"/>
              <a:t>O’Connor</a:t>
            </a:r>
            <a:r>
              <a:rPr lang="fr-FR" b="1" dirty="0" smtClean="0"/>
              <a:t> </a:t>
            </a:r>
            <a:r>
              <a:rPr lang="fr-FR" b="1" dirty="0" smtClean="0"/>
              <a:t>or Clément Tostivint for </a:t>
            </a:r>
            <a:r>
              <a:rPr lang="fr-FR" b="1" dirty="0" err="1" smtClean="0"/>
              <a:t>further</a:t>
            </a:r>
            <a:r>
              <a:rPr lang="fr-FR" b="1" dirty="0" smtClean="0"/>
              <a:t> information about the </a:t>
            </a:r>
            <a:r>
              <a:rPr lang="fr-FR" b="1" dirty="0" err="1" smtClean="0"/>
              <a:t>Manual</a:t>
            </a:r>
            <a:r>
              <a:rPr lang="fr-FR" b="1" dirty="0" smtClean="0"/>
              <a:t> or to </a:t>
            </a:r>
            <a:r>
              <a:rPr lang="fr-FR" b="1" dirty="0" err="1" smtClean="0"/>
              <a:t>provide</a:t>
            </a:r>
            <a:r>
              <a:rPr lang="fr-FR" b="1" dirty="0" smtClean="0"/>
              <a:t> more </a:t>
            </a:r>
            <a:r>
              <a:rPr lang="fr-FR" b="1" dirty="0" err="1" smtClean="0"/>
              <a:t>detailed</a:t>
            </a:r>
            <a:r>
              <a:rPr lang="fr-FR" b="1" dirty="0" smtClean="0"/>
              <a:t> </a:t>
            </a:r>
            <a:r>
              <a:rPr lang="fr-FR" b="1" dirty="0" err="1" smtClean="0"/>
              <a:t>comments</a:t>
            </a:r>
            <a:r>
              <a:rPr lang="fr-FR" b="1" dirty="0" smtClean="0"/>
              <a:t>:</a:t>
            </a:r>
          </a:p>
          <a:p>
            <a:pPr marL="0" indent="0" algn="ctr">
              <a:buNone/>
            </a:pPr>
            <a:r>
              <a:rPr lang="fr-FR" b="1" dirty="0" smtClean="0">
                <a:hlinkClick r:id="rId3"/>
              </a:rPr>
              <a:t>cloconnor@bio.deloitte.fr</a:t>
            </a:r>
            <a:endParaRPr lang="fr-FR" b="1" dirty="0" smtClean="0"/>
          </a:p>
          <a:p>
            <a:pPr marL="0" indent="0" algn="ctr">
              <a:buNone/>
            </a:pPr>
            <a:r>
              <a:rPr lang="fr-FR" b="1" dirty="0" smtClean="0">
                <a:hlinkClick r:id="rId4"/>
              </a:rPr>
              <a:t>www.eu-fusions.org</a:t>
            </a:r>
            <a:endParaRPr lang="fr-FR" b="1" dirty="0" smtClean="0"/>
          </a:p>
          <a:p>
            <a:pPr marL="0" indent="0" algn="ctr">
              <a:buNone/>
            </a:pPr>
            <a:r>
              <a:rPr lang="fr-FR" b="1" dirty="0"/>
              <a:t>@</a:t>
            </a:r>
            <a:r>
              <a:rPr lang="fr-FR" b="1" dirty="0" err="1"/>
              <a:t>cxoconnor</a:t>
            </a:r>
            <a:endParaRPr lang="fr-FR" b="1" dirty="0"/>
          </a:p>
          <a:p>
            <a:pPr marL="0" indent="0" algn="ctr">
              <a:buNone/>
            </a:pPr>
            <a:r>
              <a:rPr lang="en-US" b="1" smtClean="0">
                <a:hlinkClick r:id="rId5"/>
              </a:rPr>
              <a:t>ctostivint@bio.deloitte.fr</a:t>
            </a:r>
            <a:endParaRPr lang="en-US" b="1" smtClean="0"/>
          </a:p>
          <a:p>
            <a:pPr marL="0" indent="0" algn="ctr">
              <a:buNone/>
            </a:pPr>
            <a:endParaRPr lang="en-US" b="1" dirty="0"/>
          </a:p>
        </p:txBody>
      </p:sp>
      <p:pic>
        <p:nvPicPr>
          <p:cNvPr id="6" name="Picture 5" descr="funnypotato.jpg"/>
          <p:cNvPicPr>
            <a:picLocks noChangeAspect="1"/>
          </p:cNvPicPr>
          <p:nvPr/>
        </p:nvPicPr>
        <p:blipFill>
          <a:blip r:embed="rId6" cstate="print"/>
          <a:stretch>
            <a:fillRect/>
          </a:stretch>
        </p:blipFill>
        <p:spPr>
          <a:xfrm>
            <a:off x="6624636" y="3570312"/>
            <a:ext cx="1843835" cy="2234952"/>
          </a:xfrm>
          <a:prstGeom prst="rect">
            <a:avLst/>
          </a:prstGeom>
        </p:spPr>
      </p:pic>
    </p:spTree>
    <p:extLst>
      <p:ext uri="{BB962C8B-B14F-4D97-AF65-F5344CB8AC3E}">
        <p14:creationId xmlns:p14="http://schemas.microsoft.com/office/powerpoint/2010/main" val="10816855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20"/>
          </p:nvPr>
        </p:nvSpPr>
        <p:spPr/>
        <p:txBody>
          <a:bodyPr/>
          <a:lstStyle/>
          <a:p>
            <a:endParaRPr lang="en-GB" dirty="0"/>
          </a:p>
        </p:txBody>
      </p:sp>
    </p:spTree>
    <p:extLst>
      <p:ext uri="{BB962C8B-B14F-4D97-AF65-F5344CB8AC3E}">
        <p14:creationId xmlns:p14="http://schemas.microsoft.com/office/powerpoint/2010/main" val="30996462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noAutofit/>
          </a:bodyPr>
          <a:lstStyle/>
          <a:p>
            <a:r>
              <a:rPr lang="en-US" sz="2400" dirty="0" smtClean="0"/>
              <a:t>Purpose of the Manual</a:t>
            </a:r>
            <a:br>
              <a:rPr lang="en-US" sz="2400" dirty="0" smtClean="0"/>
            </a:br>
            <a:endParaRPr lang="en-US" sz="2400" i="1" dirty="0"/>
          </a:p>
        </p:txBody>
      </p:sp>
      <p:sp>
        <p:nvSpPr>
          <p:cNvPr id="14" name="Text Placeholder 13"/>
          <p:cNvSpPr>
            <a:spLocks noGrp="1"/>
          </p:cNvSpPr>
          <p:nvPr>
            <p:ph type="body" sz="quarter" idx="20"/>
          </p:nvPr>
        </p:nvSpPr>
        <p:spPr/>
        <p:txBody>
          <a:bodyPr/>
          <a:lstStyle/>
          <a:p>
            <a:endParaRPr lang="fr-FR"/>
          </a:p>
        </p:txBody>
      </p:sp>
      <p:sp>
        <p:nvSpPr>
          <p:cNvPr id="7" name="Content Placeholder 1"/>
          <p:cNvSpPr>
            <a:spLocks noGrp="1"/>
          </p:cNvSpPr>
          <p:nvPr>
            <p:ph idx="1"/>
          </p:nvPr>
        </p:nvSpPr>
        <p:spPr>
          <a:xfrm>
            <a:off x="432763" y="1402783"/>
            <a:ext cx="8531725" cy="4258465"/>
          </a:xfrm>
        </p:spPr>
        <p:txBody>
          <a:bodyPr/>
          <a:lstStyle/>
          <a:p>
            <a:pPr marL="0" indent="0">
              <a:buNone/>
            </a:pPr>
            <a:r>
              <a:rPr lang="en-GB" b="1" dirty="0" smtClean="0"/>
              <a:t>Target audience: </a:t>
            </a:r>
            <a:r>
              <a:rPr lang="en-GB" dirty="0" smtClean="0"/>
              <a:t>Member </a:t>
            </a:r>
            <a:r>
              <a:rPr lang="en-GB" dirty="0"/>
              <a:t>State authorities responsible </a:t>
            </a:r>
            <a:r>
              <a:rPr lang="en-GB" dirty="0" smtClean="0"/>
              <a:t>for quantifying food waste or </a:t>
            </a:r>
            <a:r>
              <a:rPr lang="en-GB" dirty="0"/>
              <a:t>reporting their country’s progress towards </a:t>
            </a:r>
            <a:r>
              <a:rPr lang="en-GB" dirty="0" smtClean="0"/>
              <a:t>a possible EU target. </a:t>
            </a:r>
            <a:r>
              <a:rPr lang="en-GB" dirty="0"/>
              <a:t>In practice, </a:t>
            </a:r>
            <a:r>
              <a:rPr lang="en-GB" dirty="0" smtClean="0"/>
              <a:t>likely </a:t>
            </a:r>
            <a:r>
              <a:rPr lang="en-GB" dirty="0"/>
              <a:t>to be </a:t>
            </a:r>
            <a:r>
              <a:rPr lang="en-GB" dirty="0" smtClean="0"/>
              <a:t>the government agency already responsible for waste statistics (e.g. Environment Ministries or Agencies). </a:t>
            </a:r>
            <a:r>
              <a:rPr lang="en-GB" dirty="0"/>
              <a:t> </a:t>
            </a:r>
            <a:r>
              <a:rPr lang="en-GB" dirty="0" smtClean="0"/>
              <a:t>It aims to </a:t>
            </a:r>
            <a:r>
              <a:rPr lang="en-GB" dirty="0"/>
              <a:t>support these authorities in developing a coherent national approach to food waste measurement. </a:t>
            </a:r>
            <a:endParaRPr lang="en-GB" dirty="0" smtClean="0"/>
          </a:p>
          <a:p>
            <a:pPr marL="0" indent="0">
              <a:buNone/>
            </a:pPr>
            <a:endParaRPr lang="en-GB" dirty="0" smtClean="0"/>
          </a:p>
          <a:p>
            <a:pPr marL="0" indent="0">
              <a:buNone/>
            </a:pPr>
            <a:r>
              <a:rPr lang="en-GB" dirty="0" smtClean="0"/>
              <a:t>It </a:t>
            </a:r>
            <a:r>
              <a:rPr lang="en-GB" dirty="0"/>
              <a:t>can also be used as a reference by: </a:t>
            </a:r>
            <a:endParaRPr lang="en-US" dirty="0"/>
          </a:p>
          <a:p>
            <a:pPr lvl="0"/>
            <a:r>
              <a:rPr lang="en-GB" dirty="0"/>
              <a:t>Researchers collecting data on behalf of national authorities</a:t>
            </a:r>
            <a:endParaRPr lang="en-US" dirty="0"/>
          </a:p>
          <a:p>
            <a:pPr lvl="0"/>
            <a:r>
              <a:rPr lang="en-GB" dirty="0"/>
              <a:t>National statistical offices </a:t>
            </a:r>
            <a:endParaRPr lang="en-US" dirty="0"/>
          </a:p>
          <a:p>
            <a:pPr marL="0" indent="0">
              <a:buNone/>
            </a:pPr>
            <a:endParaRPr lang="en-GB" sz="1600" dirty="0" smtClean="0"/>
          </a:p>
          <a:p>
            <a:pPr marL="0" indent="0">
              <a:buNone/>
            </a:pPr>
            <a:endParaRPr lang="nl-NL" sz="1600" b="1" dirty="0">
              <a:solidFill>
                <a:srgbClr val="FF0000"/>
              </a:solidFill>
              <a:sym typeface="Wingdings" panose="05000000000000000000" pitchFamily="2" charset="2"/>
            </a:endParaRPr>
          </a:p>
          <a:p>
            <a:pPr marL="0" indent="0">
              <a:buNone/>
            </a:pPr>
            <a:endParaRPr lang="nl-NL" sz="1600" b="1" dirty="0" smtClean="0">
              <a:solidFill>
                <a:srgbClr val="FF0000"/>
              </a:solidFill>
              <a:sym typeface="Wingdings" panose="05000000000000000000" pitchFamily="2" charset="2"/>
            </a:endParaRPr>
          </a:p>
          <a:p>
            <a:pPr marL="0" indent="0">
              <a:buNone/>
            </a:pPr>
            <a:endParaRPr lang="nl-NL" sz="1600" b="1" dirty="0">
              <a:solidFill>
                <a:srgbClr val="FF0000"/>
              </a:solidFill>
              <a:sym typeface="Wingdings" panose="05000000000000000000" pitchFamily="2" charset="2"/>
            </a:endParaRPr>
          </a:p>
          <a:p>
            <a:pPr marL="0" indent="0">
              <a:buNone/>
            </a:pPr>
            <a:endParaRPr lang="nl-NL" sz="1600" b="1" dirty="0" smtClean="0">
              <a:solidFill>
                <a:srgbClr val="FF0000"/>
              </a:solidFill>
              <a:sym typeface="Wingdings" panose="05000000000000000000" pitchFamily="2" charset="2"/>
            </a:endParaRPr>
          </a:p>
          <a:p>
            <a:pPr marL="0" indent="0">
              <a:buNone/>
            </a:pPr>
            <a:endParaRPr lang="nl-NL" sz="1600" b="1" dirty="0">
              <a:solidFill>
                <a:srgbClr val="FF0000"/>
              </a:solidFill>
              <a:sym typeface="Wingdings" panose="05000000000000000000" pitchFamily="2" charset="2"/>
            </a:endParaRPr>
          </a:p>
          <a:p>
            <a:endParaRPr lang="en-US" sz="1600" dirty="0" smtClean="0"/>
          </a:p>
        </p:txBody>
      </p:sp>
    </p:spTree>
    <p:extLst>
      <p:ext uri="{BB962C8B-B14F-4D97-AF65-F5344CB8AC3E}">
        <p14:creationId xmlns:p14="http://schemas.microsoft.com/office/powerpoint/2010/main" val="1653198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noAutofit/>
          </a:bodyPr>
          <a:lstStyle/>
          <a:p>
            <a:r>
              <a:rPr lang="en-US" sz="2400" dirty="0" smtClean="0"/>
              <a:t>Purpose of the Manual</a:t>
            </a:r>
            <a:br>
              <a:rPr lang="en-US" sz="2400" dirty="0" smtClean="0"/>
            </a:br>
            <a:endParaRPr lang="en-US" sz="2400" i="1" dirty="0"/>
          </a:p>
        </p:txBody>
      </p:sp>
      <p:sp>
        <p:nvSpPr>
          <p:cNvPr id="14" name="Text Placeholder 13"/>
          <p:cNvSpPr>
            <a:spLocks noGrp="1"/>
          </p:cNvSpPr>
          <p:nvPr>
            <p:ph type="body" sz="quarter" idx="20"/>
          </p:nvPr>
        </p:nvSpPr>
        <p:spPr/>
        <p:txBody>
          <a:bodyPr/>
          <a:lstStyle/>
          <a:p>
            <a:endParaRPr lang="fr-FR"/>
          </a:p>
        </p:txBody>
      </p:sp>
      <p:sp>
        <p:nvSpPr>
          <p:cNvPr id="7" name="Content Placeholder 1"/>
          <p:cNvSpPr>
            <a:spLocks noGrp="1"/>
          </p:cNvSpPr>
          <p:nvPr>
            <p:ph idx="1"/>
          </p:nvPr>
        </p:nvSpPr>
        <p:spPr>
          <a:xfrm>
            <a:off x="432763" y="1685135"/>
            <a:ext cx="8531725" cy="4258465"/>
          </a:xfrm>
        </p:spPr>
        <p:txBody>
          <a:bodyPr/>
          <a:lstStyle/>
          <a:p>
            <a:pPr marL="0" indent="0">
              <a:buNone/>
            </a:pPr>
            <a:r>
              <a:rPr lang="en-GB" dirty="0" smtClean="0"/>
              <a:t>The Manual </a:t>
            </a:r>
            <a:r>
              <a:rPr lang="en-GB" dirty="0"/>
              <a:t>supports Member States in:</a:t>
            </a:r>
            <a:endParaRPr lang="en-US" dirty="0"/>
          </a:p>
          <a:p>
            <a:pPr lvl="0"/>
            <a:r>
              <a:rPr lang="en-GB" dirty="0" smtClean="0"/>
              <a:t>Quantifying </a:t>
            </a:r>
            <a:r>
              <a:rPr lang="en-GB" dirty="0"/>
              <a:t>food waste in each sector (i.e. step) of the food chain;</a:t>
            </a:r>
            <a:endParaRPr lang="fr-FR" dirty="0"/>
          </a:p>
          <a:p>
            <a:pPr lvl="0"/>
            <a:r>
              <a:rPr lang="en-GB" dirty="0"/>
              <a:t>Combining </a:t>
            </a:r>
            <a:r>
              <a:rPr lang="en-GB" dirty="0" err="1"/>
              <a:t>sectoral</a:t>
            </a:r>
            <a:r>
              <a:rPr lang="en-GB" dirty="0"/>
              <a:t> quantifications using a common framework at national level; and</a:t>
            </a:r>
            <a:endParaRPr lang="fr-FR" dirty="0"/>
          </a:p>
          <a:p>
            <a:pPr lvl="0"/>
            <a:r>
              <a:rPr lang="en-GB" dirty="0"/>
              <a:t>Reporting the results of the national food waste quantification study at country level and</a:t>
            </a:r>
            <a:r>
              <a:rPr lang="en-GB" dirty="0" smtClean="0"/>
              <a:t> potentially to </a:t>
            </a:r>
            <a:r>
              <a:rPr lang="en-GB" dirty="0"/>
              <a:t>the European Commission.</a:t>
            </a:r>
            <a:endParaRPr lang="fr-FR" dirty="0"/>
          </a:p>
          <a:p>
            <a:pPr marL="0" indent="0">
              <a:buNone/>
            </a:pPr>
            <a:endParaRPr lang="nl-NL" sz="1600" b="1" dirty="0">
              <a:solidFill>
                <a:srgbClr val="FF0000"/>
              </a:solidFill>
              <a:sym typeface="Wingdings" panose="05000000000000000000" pitchFamily="2" charset="2"/>
            </a:endParaRPr>
          </a:p>
          <a:p>
            <a:pPr marL="0" indent="0">
              <a:buNone/>
            </a:pPr>
            <a:endParaRPr lang="nl-NL" sz="1600" b="1" dirty="0" smtClean="0">
              <a:solidFill>
                <a:srgbClr val="FF0000"/>
              </a:solidFill>
              <a:sym typeface="Wingdings" panose="05000000000000000000" pitchFamily="2" charset="2"/>
            </a:endParaRPr>
          </a:p>
          <a:p>
            <a:pPr marL="0" indent="0">
              <a:buNone/>
            </a:pPr>
            <a:endParaRPr lang="nl-NL" sz="1600" b="1" dirty="0">
              <a:solidFill>
                <a:srgbClr val="FF0000"/>
              </a:solidFill>
              <a:sym typeface="Wingdings" panose="05000000000000000000" pitchFamily="2" charset="2"/>
            </a:endParaRPr>
          </a:p>
          <a:p>
            <a:pPr marL="0" indent="0">
              <a:buNone/>
            </a:pPr>
            <a:endParaRPr lang="nl-NL" sz="1600" b="1" dirty="0" smtClean="0">
              <a:solidFill>
                <a:srgbClr val="FF0000"/>
              </a:solidFill>
              <a:sym typeface="Wingdings" panose="05000000000000000000" pitchFamily="2" charset="2"/>
            </a:endParaRPr>
          </a:p>
          <a:p>
            <a:pPr marL="0" indent="0">
              <a:buNone/>
            </a:pPr>
            <a:endParaRPr lang="nl-NL" sz="1600" b="1" dirty="0">
              <a:solidFill>
                <a:srgbClr val="FF0000"/>
              </a:solidFill>
              <a:sym typeface="Wingdings" panose="05000000000000000000" pitchFamily="2" charset="2"/>
            </a:endParaRPr>
          </a:p>
          <a:p>
            <a:pPr marL="0" indent="0">
              <a:buNone/>
            </a:pPr>
            <a:endParaRPr lang="nl-NL" sz="1600" b="1" dirty="0" smtClean="0">
              <a:solidFill>
                <a:srgbClr val="FF0000"/>
              </a:solidFill>
              <a:sym typeface="Wingdings" panose="05000000000000000000" pitchFamily="2" charset="2"/>
            </a:endParaRPr>
          </a:p>
          <a:p>
            <a:endParaRPr lang="en-US" sz="1600" dirty="0" smtClean="0"/>
          </a:p>
        </p:txBody>
      </p:sp>
    </p:spTree>
    <p:extLst>
      <p:ext uri="{BB962C8B-B14F-4D97-AF65-F5344CB8AC3E}">
        <p14:creationId xmlns:p14="http://schemas.microsoft.com/office/powerpoint/2010/main" val="2181858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noAutofit/>
          </a:bodyPr>
          <a:lstStyle/>
          <a:p>
            <a:r>
              <a:rPr lang="en-US" sz="2400" dirty="0" smtClean="0"/>
              <a:t>Overview of the Manual</a:t>
            </a:r>
            <a:endParaRPr lang="en-US" sz="2400" dirty="0"/>
          </a:p>
        </p:txBody>
      </p:sp>
      <p:sp>
        <p:nvSpPr>
          <p:cNvPr id="14" name="Text Placeholder 13"/>
          <p:cNvSpPr>
            <a:spLocks noGrp="1"/>
          </p:cNvSpPr>
          <p:nvPr>
            <p:ph type="body" sz="quarter" idx="20"/>
          </p:nvPr>
        </p:nvSpPr>
        <p:spPr/>
        <p:txBody>
          <a:bodyPr/>
          <a:lstStyle/>
          <a:p>
            <a:endParaRPr lang="en-US" dirty="0"/>
          </a:p>
        </p:txBody>
      </p:sp>
      <p:sp>
        <p:nvSpPr>
          <p:cNvPr id="7" name="Content Placeholder 1"/>
          <p:cNvSpPr>
            <a:spLocks noGrp="1"/>
          </p:cNvSpPr>
          <p:nvPr>
            <p:ph idx="1"/>
          </p:nvPr>
        </p:nvSpPr>
        <p:spPr>
          <a:xfrm>
            <a:off x="432763" y="1340768"/>
            <a:ext cx="8243693" cy="4690513"/>
          </a:xfrm>
        </p:spPr>
        <p:txBody>
          <a:bodyPr/>
          <a:lstStyle/>
          <a:p>
            <a:pPr marL="0" indent="0">
              <a:buNone/>
            </a:pPr>
            <a:r>
              <a:rPr lang="en-US" sz="1800" dirty="0" smtClean="0"/>
              <a:t>Chapter 1: Purpose of the Manual</a:t>
            </a:r>
          </a:p>
          <a:p>
            <a:pPr marL="0" indent="0">
              <a:buNone/>
            </a:pPr>
            <a:r>
              <a:rPr lang="en-US" sz="1800" dirty="0" smtClean="0"/>
              <a:t>Chapter 2: Terminology</a:t>
            </a:r>
          </a:p>
          <a:p>
            <a:pPr marL="0" indent="0">
              <a:buNone/>
            </a:pPr>
            <a:r>
              <a:rPr lang="en-US" sz="1800" dirty="0" smtClean="0"/>
              <a:t>Chapter 3: </a:t>
            </a:r>
            <a:r>
              <a:rPr lang="en-GB" sz="1800" dirty="0"/>
              <a:t>Definition of food waste in this </a:t>
            </a:r>
            <a:r>
              <a:rPr lang="en-GB" sz="1800" dirty="0" smtClean="0"/>
              <a:t>document</a:t>
            </a:r>
          </a:p>
          <a:p>
            <a:pPr marL="0" indent="0">
              <a:buNone/>
            </a:pPr>
            <a:r>
              <a:rPr lang="en-US" sz="1800" dirty="0" smtClean="0">
                <a:solidFill>
                  <a:schemeClr val="accent4">
                    <a:lumMod val="75000"/>
                  </a:schemeClr>
                </a:solidFill>
              </a:rPr>
              <a:t>Chapter </a:t>
            </a:r>
            <a:r>
              <a:rPr lang="en-US" sz="1800" dirty="0">
                <a:solidFill>
                  <a:schemeClr val="accent4">
                    <a:lumMod val="75000"/>
                  </a:schemeClr>
                </a:solidFill>
              </a:rPr>
              <a:t>4</a:t>
            </a:r>
            <a:r>
              <a:rPr lang="en-US" sz="1800" dirty="0" smtClean="0">
                <a:solidFill>
                  <a:schemeClr val="accent4">
                    <a:lumMod val="75000"/>
                  </a:schemeClr>
                </a:solidFill>
              </a:rPr>
              <a:t>: </a:t>
            </a:r>
            <a:r>
              <a:rPr lang="en-GB" sz="1800" dirty="0">
                <a:solidFill>
                  <a:schemeClr val="accent4">
                    <a:lumMod val="75000"/>
                  </a:schemeClr>
                </a:solidFill>
              </a:rPr>
              <a:t>Recommended approach for national food waste quantification </a:t>
            </a:r>
            <a:r>
              <a:rPr lang="en-GB" sz="1800" dirty="0" smtClean="0">
                <a:solidFill>
                  <a:schemeClr val="accent4">
                    <a:lumMod val="75000"/>
                  </a:schemeClr>
                </a:solidFill>
              </a:rPr>
              <a:t>study</a:t>
            </a:r>
            <a:endParaRPr lang="en-US" sz="1800" dirty="0">
              <a:solidFill>
                <a:schemeClr val="accent4">
                  <a:lumMod val="75000"/>
                </a:schemeClr>
              </a:solidFill>
            </a:endParaRPr>
          </a:p>
          <a:p>
            <a:pPr marL="0" indent="0">
              <a:buNone/>
            </a:pPr>
            <a:r>
              <a:rPr lang="en-US" sz="1800" dirty="0" smtClean="0">
                <a:solidFill>
                  <a:schemeClr val="accent6">
                    <a:lumMod val="75000"/>
                  </a:schemeClr>
                </a:solidFill>
              </a:rPr>
              <a:t>Chapter </a:t>
            </a:r>
            <a:r>
              <a:rPr lang="en-US" sz="1800" dirty="0">
                <a:solidFill>
                  <a:schemeClr val="accent6">
                    <a:lumMod val="75000"/>
                  </a:schemeClr>
                </a:solidFill>
              </a:rPr>
              <a:t>5</a:t>
            </a:r>
            <a:r>
              <a:rPr lang="en-US" sz="1800" dirty="0" smtClean="0">
                <a:solidFill>
                  <a:schemeClr val="accent6">
                    <a:lumMod val="75000"/>
                  </a:schemeClr>
                </a:solidFill>
              </a:rPr>
              <a:t>: </a:t>
            </a:r>
            <a:r>
              <a:rPr lang="en-GB" sz="1800" dirty="0">
                <a:solidFill>
                  <a:schemeClr val="accent6">
                    <a:lumMod val="75000"/>
                  </a:schemeClr>
                </a:solidFill>
              </a:rPr>
              <a:t>Recommended approach for Primary </a:t>
            </a:r>
            <a:r>
              <a:rPr lang="en-GB" sz="1800" dirty="0" smtClean="0">
                <a:solidFill>
                  <a:schemeClr val="accent6">
                    <a:lumMod val="75000"/>
                  </a:schemeClr>
                </a:solidFill>
              </a:rPr>
              <a:t>Production</a:t>
            </a:r>
          </a:p>
          <a:p>
            <a:pPr marL="0" indent="0">
              <a:buNone/>
            </a:pPr>
            <a:r>
              <a:rPr lang="en-US" sz="1800" dirty="0" smtClean="0">
                <a:solidFill>
                  <a:schemeClr val="accent6">
                    <a:lumMod val="75000"/>
                  </a:schemeClr>
                </a:solidFill>
              </a:rPr>
              <a:t>Chapter </a:t>
            </a:r>
            <a:r>
              <a:rPr lang="en-US" sz="1800" dirty="0">
                <a:solidFill>
                  <a:schemeClr val="accent6">
                    <a:lumMod val="75000"/>
                  </a:schemeClr>
                </a:solidFill>
              </a:rPr>
              <a:t>6</a:t>
            </a:r>
            <a:r>
              <a:rPr lang="en-US" sz="1800" dirty="0" smtClean="0">
                <a:solidFill>
                  <a:schemeClr val="accent6">
                    <a:lumMod val="75000"/>
                  </a:schemeClr>
                </a:solidFill>
              </a:rPr>
              <a:t>: </a:t>
            </a:r>
            <a:r>
              <a:rPr lang="en-GB" sz="1800" dirty="0">
                <a:solidFill>
                  <a:schemeClr val="accent6">
                    <a:lumMod val="75000"/>
                  </a:schemeClr>
                </a:solidFill>
              </a:rPr>
              <a:t>Recommended approach for Processing &amp; </a:t>
            </a:r>
            <a:r>
              <a:rPr lang="en-GB" sz="1800" dirty="0" smtClean="0">
                <a:solidFill>
                  <a:schemeClr val="accent6">
                    <a:lumMod val="75000"/>
                  </a:schemeClr>
                </a:solidFill>
              </a:rPr>
              <a:t>Manufacturing</a:t>
            </a:r>
          </a:p>
          <a:p>
            <a:pPr marL="0" indent="0">
              <a:buNone/>
            </a:pPr>
            <a:r>
              <a:rPr lang="en-US" sz="1800" dirty="0" smtClean="0">
                <a:solidFill>
                  <a:schemeClr val="accent6">
                    <a:lumMod val="75000"/>
                  </a:schemeClr>
                </a:solidFill>
              </a:rPr>
              <a:t>Chapter </a:t>
            </a:r>
            <a:r>
              <a:rPr lang="en-US" sz="1800" dirty="0">
                <a:solidFill>
                  <a:schemeClr val="accent6">
                    <a:lumMod val="75000"/>
                  </a:schemeClr>
                </a:solidFill>
              </a:rPr>
              <a:t>7</a:t>
            </a:r>
            <a:r>
              <a:rPr lang="en-US" sz="1800" dirty="0" smtClean="0">
                <a:solidFill>
                  <a:schemeClr val="accent6">
                    <a:lumMod val="75000"/>
                  </a:schemeClr>
                </a:solidFill>
              </a:rPr>
              <a:t>: </a:t>
            </a:r>
            <a:r>
              <a:rPr lang="en-GB" sz="1800" dirty="0" smtClean="0">
                <a:solidFill>
                  <a:schemeClr val="accent6">
                    <a:lumMod val="75000"/>
                  </a:schemeClr>
                </a:solidFill>
              </a:rPr>
              <a:t>Recommended </a:t>
            </a:r>
            <a:r>
              <a:rPr lang="en-GB" sz="1800" dirty="0">
                <a:solidFill>
                  <a:schemeClr val="accent6">
                    <a:lumMod val="75000"/>
                  </a:schemeClr>
                </a:solidFill>
              </a:rPr>
              <a:t>approach for Wholesale, Retail and Markets</a:t>
            </a:r>
            <a:endParaRPr lang="en-US" sz="1800" dirty="0" smtClean="0">
              <a:solidFill>
                <a:schemeClr val="accent6">
                  <a:lumMod val="75000"/>
                </a:schemeClr>
              </a:solidFill>
            </a:endParaRPr>
          </a:p>
          <a:p>
            <a:pPr marL="0" indent="0">
              <a:buNone/>
            </a:pPr>
            <a:r>
              <a:rPr lang="en-US" sz="1800" dirty="0" smtClean="0">
                <a:solidFill>
                  <a:schemeClr val="accent6">
                    <a:lumMod val="75000"/>
                  </a:schemeClr>
                </a:solidFill>
              </a:rPr>
              <a:t>Chapter 8: </a:t>
            </a:r>
            <a:r>
              <a:rPr lang="en-GB" sz="1800" dirty="0">
                <a:solidFill>
                  <a:schemeClr val="accent6">
                    <a:lumMod val="75000"/>
                  </a:schemeClr>
                </a:solidFill>
              </a:rPr>
              <a:t>Recommended approach for Food </a:t>
            </a:r>
            <a:r>
              <a:rPr lang="en-GB" sz="1800" dirty="0" smtClean="0">
                <a:solidFill>
                  <a:schemeClr val="accent6">
                    <a:lumMod val="75000"/>
                  </a:schemeClr>
                </a:solidFill>
              </a:rPr>
              <a:t>services</a:t>
            </a:r>
          </a:p>
          <a:p>
            <a:pPr marL="0" indent="0">
              <a:buNone/>
            </a:pPr>
            <a:r>
              <a:rPr lang="en-US" sz="1800" dirty="0">
                <a:solidFill>
                  <a:schemeClr val="accent6">
                    <a:lumMod val="75000"/>
                  </a:schemeClr>
                </a:solidFill>
              </a:rPr>
              <a:t>Chapter 9</a:t>
            </a:r>
            <a:r>
              <a:rPr lang="en-US" sz="1800" dirty="0" smtClean="0">
                <a:solidFill>
                  <a:schemeClr val="accent6">
                    <a:lumMod val="75000"/>
                  </a:schemeClr>
                </a:solidFill>
              </a:rPr>
              <a:t>: </a:t>
            </a:r>
            <a:r>
              <a:rPr lang="en-GB" sz="1800" dirty="0">
                <a:solidFill>
                  <a:schemeClr val="accent6">
                    <a:lumMod val="75000"/>
                  </a:schemeClr>
                </a:solidFill>
              </a:rPr>
              <a:t>Recommended approach for </a:t>
            </a:r>
            <a:r>
              <a:rPr lang="en-GB" sz="1800" dirty="0" smtClean="0">
                <a:solidFill>
                  <a:schemeClr val="accent6">
                    <a:lumMod val="75000"/>
                  </a:schemeClr>
                </a:solidFill>
              </a:rPr>
              <a:t>Other sectors</a:t>
            </a:r>
            <a:endParaRPr lang="en-GB" sz="1800" dirty="0">
              <a:solidFill>
                <a:schemeClr val="accent6">
                  <a:lumMod val="75000"/>
                </a:schemeClr>
              </a:solidFill>
            </a:endParaRPr>
          </a:p>
          <a:p>
            <a:pPr marL="0" indent="0">
              <a:buNone/>
            </a:pPr>
            <a:r>
              <a:rPr lang="en-US" sz="1800" dirty="0">
                <a:solidFill>
                  <a:schemeClr val="accent6">
                    <a:lumMod val="75000"/>
                  </a:schemeClr>
                </a:solidFill>
              </a:rPr>
              <a:t>Chapter 9: </a:t>
            </a:r>
            <a:r>
              <a:rPr lang="en-GB" sz="1800" dirty="0">
                <a:solidFill>
                  <a:schemeClr val="accent6">
                    <a:lumMod val="75000"/>
                  </a:schemeClr>
                </a:solidFill>
              </a:rPr>
              <a:t>Recommended approach for </a:t>
            </a:r>
            <a:r>
              <a:rPr lang="en-GB" sz="1800" dirty="0" smtClean="0">
                <a:solidFill>
                  <a:schemeClr val="accent6">
                    <a:lumMod val="75000"/>
                  </a:schemeClr>
                </a:solidFill>
              </a:rPr>
              <a:t>Households</a:t>
            </a:r>
            <a:endParaRPr lang="en-GB" sz="1800" dirty="0">
              <a:solidFill>
                <a:schemeClr val="accent6">
                  <a:lumMod val="75000"/>
                </a:schemeClr>
              </a:solidFill>
            </a:endParaRPr>
          </a:p>
        </p:txBody>
      </p:sp>
    </p:spTree>
    <p:extLst>
      <p:ext uri="{BB962C8B-B14F-4D97-AF65-F5344CB8AC3E}">
        <p14:creationId xmlns:p14="http://schemas.microsoft.com/office/powerpoint/2010/main" val="22448712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noAutofit/>
          </a:bodyPr>
          <a:lstStyle/>
          <a:p>
            <a:r>
              <a:rPr lang="en-US" sz="2400" dirty="0" smtClean="0"/>
              <a:t>Chapter on Terminology</a:t>
            </a:r>
            <a:endParaRPr lang="en-US" sz="2400" dirty="0"/>
          </a:p>
        </p:txBody>
      </p:sp>
      <p:sp>
        <p:nvSpPr>
          <p:cNvPr id="14" name="Text Placeholder 13"/>
          <p:cNvSpPr>
            <a:spLocks noGrp="1"/>
          </p:cNvSpPr>
          <p:nvPr>
            <p:ph type="body" sz="quarter" idx="20"/>
          </p:nvPr>
        </p:nvSpPr>
        <p:spPr/>
        <p:txBody>
          <a:bodyPr/>
          <a:lstStyle/>
          <a:p>
            <a:endParaRPr lang="fr-FR"/>
          </a:p>
        </p:txBody>
      </p:sp>
      <p:sp>
        <p:nvSpPr>
          <p:cNvPr id="7" name="Content Placeholder 1"/>
          <p:cNvSpPr>
            <a:spLocks noGrp="1"/>
          </p:cNvSpPr>
          <p:nvPr>
            <p:ph idx="1"/>
          </p:nvPr>
        </p:nvSpPr>
        <p:spPr/>
        <p:txBody>
          <a:bodyPr/>
          <a:lstStyle/>
          <a:p>
            <a:r>
              <a:rPr lang="en-US" sz="2000" dirty="0" smtClean="0"/>
              <a:t>This chapter presents all key terms </a:t>
            </a:r>
          </a:p>
          <a:p>
            <a:r>
              <a:rPr lang="en-US" sz="2000" dirty="0" smtClean="0"/>
              <a:t>Terms are in line with the FLW Standard </a:t>
            </a:r>
            <a:r>
              <a:rPr lang="en-US" sz="2000" u="sng" dirty="0" smtClean="0"/>
              <a:t>except</a:t>
            </a:r>
            <a:r>
              <a:rPr lang="en-US" sz="2000" dirty="0" smtClean="0"/>
              <a:t> when there is </a:t>
            </a:r>
            <a:r>
              <a:rPr lang="en-GB" sz="2000" dirty="0" smtClean="0"/>
              <a:t>FUSIONS specific terminology: e.g. </a:t>
            </a:r>
            <a:r>
              <a:rPr lang="en-US" sz="2000" i="1" dirty="0" smtClean="0"/>
              <a:t>Food, Food </a:t>
            </a:r>
            <a:r>
              <a:rPr lang="en-US" sz="2000" i="1" dirty="0"/>
              <a:t>supply </a:t>
            </a:r>
            <a:r>
              <a:rPr lang="en-US" sz="2000" i="1" dirty="0" smtClean="0"/>
              <a:t>chain, Food </a:t>
            </a:r>
            <a:r>
              <a:rPr lang="en-US" sz="2000" i="1" dirty="0"/>
              <a:t>and inedible parts of </a:t>
            </a:r>
            <a:r>
              <a:rPr lang="en-US" sz="2000" i="1" dirty="0" smtClean="0"/>
              <a:t>food, </a:t>
            </a:r>
            <a:r>
              <a:rPr lang="en-US" sz="2000" i="1" dirty="0" err="1" smtClean="0"/>
              <a:t>Valorisation</a:t>
            </a:r>
            <a:r>
              <a:rPr lang="en-US" sz="2000" i="1" dirty="0" smtClean="0"/>
              <a:t> </a:t>
            </a:r>
            <a:r>
              <a:rPr lang="en-US" sz="2000" i="1" dirty="0"/>
              <a:t>and </a:t>
            </a:r>
            <a:r>
              <a:rPr lang="en-US" sz="2000" i="1" dirty="0" smtClean="0"/>
              <a:t>conversion, Food Waste</a:t>
            </a:r>
            <a:endParaRPr lang="en-US" sz="2000" dirty="0"/>
          </a:p>
          <a:p>
            <a:pPr marL="0" indent="0">
              <a:buNone/>
            </a:pPr>
            <a:endParaRPr lang="en-US" sz="2000" b="1" dirty="0" smtClean="0"/>
          </a:p>
          <a:p>
            <a:pPr marL="0" indent="0">
              <a:buNone/>
            </a:pPr>
            <a:r>
              <a:rPr lang="en-US" sz="1800" b="1" dirty="0" smtClean="0"/>
              <a:t>New terms have been introduced:</a:t>
            </a:r>
          </a:p>
          <a:p>
            <a:r>
              <a:rPr lang="en-US" sz="1800" b="1" dirty="0" smtClean="0"/>
              <a:t>National Food Waste Quantification Study </a:t>
            </a:r>
            <a:r>
              <a:rPr lang="en-US" sz="1800" dirty="0" smtClean="0"/>
              <a:t>(NFWQS) : “</a:t>
            </a:r>
            <a:r>
              <a:rPr lang="en-GB" sz="1800" dirty="0"/>
              <a:t>T</a:t>
            </a:r>
            <a:r>
              <a:rPr lang="en-GB" sz="1800" dirty="0" smtClean="0"/>
              <a:t>he </a:t>
            </a:r>
            <a:r>
              <a:rPr lang="en-GB" sz="1800" dirty="0"/>
              <a:t>process undertaken to quantify food waste at national level as presented in </a:t>
            </a:r>
            <a:r>
              <a:rPr lang="en-GB" sz="1800" dirty="0" smtClean="0"/>
              <a:t>the Manual”</a:t>
            </a:r>
          </a:p>
          <a:p>
            <a:r>
              <a:rPr lang="en-US" sz="1800" b="1" dirty="0" smtClean="0"/>
              <a:t>National </a:t>
            </a:r>
            <a:r>
              <a:rPr lang="en-US" sz="1800" b="1" dirty="0"/>
              <a:t>Food Waste </a:t>
            </a:r>
            <a:r>
              <a:rPr lang="en-US" sz="1800" b="1" dirty="0" smtClean="0"/>
              <a:t>Quantification Report </a:t>
            </a:r>
            <a:r>
              <a:rPr lang="en-US" sz="1800" dirty="0"/>
              <a:t>(</a:t>
            </a:r>
            <a:r>
              <a:rPr lang="en-US" sz="1800" dirty="0" smtClean="0"/>
              <a:t>NFWR) : “</a:t>
            </a:r>
            <a:r>
              <a:rPr lang="en-GB" sz="1800" dirty="0"/>
              <a:t>A report that describes in a transparent way results of a NFWQS as well as other items required to be reported in conformance with the </a:t>
            </a:r>
            <a:r>
              <a:rPr lang="en-GB" sz="1800" dirty="0" smtClean="0"/>
              <a:t>Manual”.</a:t>
            </a:r>
            <a:endParaRPr lang="en-US" sz="1600" dirty="0" smtClean="0"/>
          </a:p>
        </p:txBody>
      </p:sp>
    </p:spTree>
    <p:extLst>
      <p:ext uri="{BB962C8B-B14F-4D97-AF65-F5344CB8AC3E}">
        <p14:creationId xmlns:p14="http://schemas.microsoft.com/office/powerpoint/2010/main" val="34269510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noAutofit/>
          </a:bodyPr>
          <a:lstStyle/>
          <a:p>
            <a:r>
              <a:rPr lang="en-US" sz="2400" dirty="0" smtClean="0"/>
              <a:t>Chapter on </a:t>
            </a:r>
            <a:r>
              <a:rPr lang="en-US" sz="2400" dirty="0"/>
              <a:t>r</a:t>
            </a:r>
            <a:r>
              <a:rPr lang="en-US" sz="2400" dirty="0" smtClean="0"/>
              <a:t>ecommended approach for National Food Waste Quantification Study (NFWQS)</a:t>
            </a:r>
            <a:br>
              <a:rPr lang="en-US" sz="2400" dirty="0" smtClean="0"/>
            </a:br>
            <a:endParaRPr lang="en-US" sz="2400" i="1" dirty="0"/>
          </a:p>
        </p:txBody>
      </p:sp>
      <p:sp>
        <p:nvSpPr>
          <p:cNvPr id="14" name="Text Placeholder 13"/>
          <p:cNvSpPr>
            <a:spLocks noGrp="1"/>
          </p:cNvSpPr>
          <p:nvPr>
            <p:ph type="body" sz="quarter" idx="20"/>
          </p:nvPr>
        </p:nvSpPr>
        <p:spPr/>
        <p:txBody>
          <a:bodyPr/>
          <a:lstStyle/>
          <a:p>
            <a:endParaRPr lang="fr-FR"/>
          </a:p>
        </p:txBody>
      </p:sp>
      <p:sp>
        <p:nvSpPr>
          <p:cNvPr id="7" name="Content Placeholder 1"/>
          <p:cNvSpPr>
            <a:spLocks noGrp="1"/>
          </p:cNvSpPr>
          <p:nvPr>
            <p:ph idx="1"/>
          </p:nvPr>
        </p:nvSpPr>
        <p:spPr/>
        <p:txBody>
          <a:bodyPr/>
          <a:lstStyle/>
          <a:p>
            <a:pPr marL="0" indent="0">
              <a:buNone/>
            </a:pPr>
            <a:r>
              <a:rPr lang="en-US" sz="1600" b="1" dirty="0" smtClean="0"/>
              <a:t>Key principles</a:t>
            </a:r>
          </a:p>
          <a:p>
            <a:r>
              <a:rPr lang="en-US" sz="1600" dirty="0" smtClean="0"/>
              <a:t>This chapter includes all </a:t>
            </a:r>
            <a:r>
              <a:rPr lang="en-US" sz="1600" b="1" dirty="0" smtClean="0"/>
              <a:t>general</a:t>
            </a:r>
            <a:r>
              <a:rPr lang="en-US" sz="1600" dirty="0" smtClean="0"/>
              <a:t> recommendations – i.e. non sector-specific recommendations</a:t>
            </a:r>
          </a:p>
          <a:p>
            <a:r>
              <a:rPr lang="en-US" sz="1600" dirty="0" smtClean="0"/>
              <a:t>It </a:t>
            </a:r>
            <a:r>
              <a:rPr lang="en-US" sz="1600" b="1" dirty="0" smtClean="0"/>
              <a:t>is harmonized with the FLW Standard </a:t>
            </a:r>
            <a:r>
              <a:rPr lang="en-US" sz="1600" dirty="0" smtClean="0"/>
              <a:t>– F</a:t>
            </a:r>
            <a:r>
              <a:rPr lang="en-US" sz="1600" dirty="0"/>
              <a:t>L</a:t>
            </a:r>
            <a:r>
              <a:rPr lang="en-US" sz="1600" dirty="0" smtClean="0"/>
              <a:t>W Standard’s requirements and recommendations are adapted/refined to match with the context and objectives of the Manual</a:t>
            </a:r>
          </a:p>
          <a:p>
            <a:pPr lvl="1"/>
            <a:r>
              <a:rPr lang="en-US" sz="1400" dirty="0" smtClean="0"/>
              <a:t>The manual fits well in the broader framework developed by the Protocol. </a:t>
            </a:r>
          </a:p>
          <a:p>
            <a:pPr lvl="1"/>
            <a:r>
              <a:rPr lang="en-US" sz="1400" dirty="0" smtClean="0"/>
              <a:t>For the sake of consistency, it is crucial to adopt the same general approach to avoid  confusion for users of both documents </a:t>
            </a:r>
          </a:p>
          <a:p>
            <a:pPr lvl="1"/>
            <a:r>
              <a:rPr lang="en-US" sz="1400" dirty="0" smtClean="0"/>
              <a:t>When developing methodologies, it is common practice to build on existing standards to further refine them,</a:t>
            </a:r>
          </a:p>
          <a:p>
            <a:r>
              <a:rPr lang="en-US" sz="1600" dirty="0" smtClean="0"/>
              <a:t>The Manual makes a distinction between “</a:t>
            </a:r>
            <a:r>
              <a:rPr lang="en-US" sz="1600" b="1" dirty="0" smtClean="0">
                <a:solidFill>
                  <a:srgbClr val="FF0000"/>
                </a:solidFill>
              </a:rPr>
              <a:t>core requirements</a:t>
            </a:r>
            <a:r>
              <a:rPr lang="en-US" sz="1600" dirty="0" smtClean="0"/>
              <a:t>” and “</a:t>
            </a:r>
            <a:r>
              <a:rPr lang="en-US" sz="1600" b="1" dirty="0" smtClean="0">
                <a:solidFill>
                  <a:schemeClr val="tx2"/>
                </a:solidFill>
              </a:rPr>
              <a:t>optional recommendations</a:t>
            </a:r>
            <a:r>
              <a:rPr lang="en-US" sz="1600" dirty="0" smtClean="0"/>
              <a:t>” (see next slide)</a:t>
            </a:r>
          </a:p>
        </p:txBody>
      </p:sp>
    </p:spTree>
    <p:extLst>
      <p:ext uri="{BB962C8B-B14F-4D97-AF65-F5344CB8AC3E}">
        <p14:creationId xmlns:p14="http://schemas.microsoft.com/office/powerpoint/2010/main" val="6713137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20"/>
          </p:nvPr>
        </p:nvSpPr>
        <p:spPr/>
        <p:txBody>
          <a:bodyPr/>
          <a:lstStyle/>
          <a:p>
            <a:endParaRPr lang="en-GB" dirty="0"/>
          </a:p>
        </p:txBody>
      </p:sp>
      <p:sp>
        <p:nvSpPr>
          <p:cNvPr id="8" name="Title 2"/>
          <p:cNvSpPr>
            <a:spLocks noGrp="1"/>
          </p:cNvSpPr>
          <p:nvPr>
            <p:ph type="title"/>
          </p:nvPr>
        </p:nvSpPr>
        <p:spPr>
          <a:xfrm>
            <a:off x="468000" y="360934"/>
            <a:ext cx="8229600" cy="634082"/>
          </a:xfrm>
        </p:spPr>
        <p:txBody>
          <a:bodyPr>
            <a:noAutofit/>
          </a:bodyPr>
          <a:lstStyle/>
          <a:p>
            <a:r>
              <a:rPr lang="en-GB" sz="2400" dirty="0" smtClean="0"/>
              <a:t>Chapter on recommended approach for NFWQS</a:t>
            </a:r>
            <a:br>
              <a:rPr lang="en-GB" sz="2400" dirty="0" smtClean="0"/>
            </a:br>
            <a:r>
              <a:rPr lang="en-GB" sz="2400" dirty="0" smtClean="0"/>
              <a:t>Contents of this chapter</a:t>
            </a:r>
            <a:endParaRPr lang="en-GB" sz="2400" i="1" dirty="0"/>
          </a:p>
        </p:txBody>
      </p:sp>
      <p:sp>
        <p:nvSpPr>
          <p:cNvPr id="5" name="Bent-Up Arrow 4"/>
          <p:cNvSpPr/>
          <p:nvPr/>
        </p:nvSpPr>
        <p:spPr>
          <a:xfrm rot="5400000">
            <a:off x="2142690" y="2157231"/>
            <a:ext cx="661617" cy="753228"/>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Freeform 5"/>
          <p:cNvSpPr/>
          <p:nvPr/>
        </p:nvSpPr>
        <p:spPr>
          <a:xfrm>
            <a:off x="1967401" y="1423814"/>
            <a:ext cx="1503135" cy="779606"/>
          </a:xfrm>
          <a:custGeom>
            <a:avLst/>
            <a:gdLst>
              <a:gd name="connsiteX0" fmla="*/ 0 w 1113774"/>
              <a:gd name="connsiteY0" fmla="*/ 129960 h 779606"/>
              <a:gd name="connsiteX1" fmla="*/ 129960 w 1113774"/>
              <a:gd name="connsiteY1" fmla="*/ 0 h 779606"/>
              <a:gd name="connsiteX2" fmla="*/ 983814 w 1113774"/>
              <a:gd name="connsiteY2" fmla="*/ 0 h 779606"/>
              <a:gd name="connsiteX3" fmla="*/ 1113774 w 1113774"/>
              <a:gd name="connsiteY3" fmla="*/ 129960 h 779606"/>
              <a:gd name="connsiteX4" fmla="*/ 1113774 w 1113774"/>
              <a:gd name="connsiteY4" fmla="*/ 649646 h 779606"/>
              <a:gd name="connsiteX5" fmla="*/ 983814 w 1113774"/>
              <a:gd name="connsiteY5" fmla="*/ 779606 h 779606"/>
              <a:gd name="connsiteX6" fmla="*/ 129960 w 1113774"/>
              <a:gd name="connsiteY6" fmla="*/ 779606 h 779606"/>
              <a:gd name="connsiteX7" fmla="*/ 0 w 1113774"/>
              <a:gd name="connsiteY7" fmla="*/ 649646 h 779606"/>
              <a:gd name="connsiteX8" fmla="*/ 0 w 1113774"/>
              <a:gd name="connsiteY8" fmla="*/ 129960 h 779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3774" h="779606">
                <a:moveTo>
                  <a:pt x="0" y="129960"/>
                </a:moveTo>
                <a:cubicBezTo>
                  <a:pt x="0" y="58185"/>
                  <a:pt x="58185" y="0"/>
                  <a:pt x="129960" y="0"/>
                </a:cubicBezTo>
                <a:lnTo>
                  <a:pt x="983814" y="0"/>
                </a:lnTo>
                <a:cubicBezTo>
                  <a:pt x="1055589" y="0"/>
                  <a:pt x="1113774" y="58185"/>
                  <a:pt x="1113774" y="129960"/>
                </a:cubicBezTo>
                <a:lnTo>
                  <a:pt x="1113774" y="649646"/>
                </a:lnTo>
                <a:cubicBezTo>
                  <a:pt x="1113774" y="721421"/>
                  <a:pt x="1055589" y="779606"/>
                  <a:pt x="983814" y="779606"/>
                </a:cubicBezTo>
                <a:lnTo>
                  <a:pt x="129960" y="779606"/>
                </a:lnTo>
                <a:cubicBezTo>
                  <a:pt x="58185" y="779606"/>
                  <a:pt x="0" y="721421"/>
                  <a:pt x="0" y="649646"/>
                </a:cubicBezTo>
                <a:lnTo>
                  <a:pt x="0" y="12996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3784" tIns="83784" rIns="83784" bIns="83784" numCol="1" spcCol="1270" anchor="ctr" anchorCtr="0">
            <a:noAutofit/>
          </a:bodyPr>
          <a:lstStyle/>
          <a:p>
            <a:pPr lvl="0" algn="ctr" defTabSz="533400">
              <a:lnSpc>
                <a:spcPct val="90000"/>
              </a:lnSpc>
              <a:spcBef>
                <a:spcPct val="0"/>
              </a:spcBef>
              <a:spcAft>
                <a:spcPct val="35000"/>
              </a:spcAft>
            </a:pPr>
            <a:r>
              <a:rPr lang="en-GB" sz="1200" kern="1200" dirty="0" smtClean="0"/>
              <a:t>Why prepare a NFWQS</a:t>
            </a:r>
            <a:endParaRPr lang="en-GB" sz="1200" kern="1200" dirty="0"/>
          </a:p>
        </p:txBody>
      </p:sp>
      <p:sp>
        <p:nvSpPr>
          <p:cNvPr id="7" name="Freeform 6"/>
          <p:cNvSpPr/>
          <p:nvPr/>
        </p:nvSpPr>
        <p:spPr>
          <a:xfrm>
            <a:off x="3568491" y="1492235"/>
            <a:ext cx="3841579" cy="630112"/>
          </a:xfrm>
          <a:custGeom>
            <a:avLst/>
            <a:gdLst>
              <a:gd name="connsiteX0" fmla="*/ 0 w 810053"/>
              <a:gd name="connsiteY0" fmla="*/ 0 h 630112"/>
              <a:gd name="connsiteX1" fmla="*/ 810053 w 810053"/>
              <a:gd name="connsiteY1" fmla="*/ 0 h 630112"/>
              <a:gd name="connsiteX2" fmla="*/ 810053 w 810053"/>
              <a:gd name="connsiteY2" fmla="*/ 630112 h 630112"/>
              <a:gd name="connsiteX3" fmla="*/ 0 w 810053"/>
              <a:gd name="connsiteY3" fmla="*/ 630112 h 630112"/>
              <a:gd name="connsiteX4" fmla="*/ 0 w 810053"/>
              <a:gd name="connsiteY4" fmla="*/ 0 h 630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053" h="630112">
                <a:moveTo>
                  <a:pt x="0" y="0"/>
                </a:moveTo>
                <a:lnTo>
                  <a:pt x="810053" y="0"/>
                </a:lnTo>
                <a:lnTo>
                  <a:pt x="810053" y="630112"/>
                </a:lnTo>
                <a:lnTo>
                  <a:pt x="0" y="6301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marL="57150" lvl="1" indent="-57150" algn="l" defTabSz="266700">
              <a:lnSpc>
                <a:spcPct val="90000"/>
              </a:lnSpc>
              <a:spcBef>
                <a:spcPct val="0"/>
              </a:spcBef>
              <a:spcAft>
                <a:spcPct val="15000"/>
              </a:spcAft>
              <a:buChar char="••"/>
            </a:pPr>
            <a:r>
              <a:rPr lang="en-GB" sz="1000" kern="1200" dirty="0" smtClean="0"/>
              <a:t>1 primary objective </a:t>
            </a:r>
            <a:r>
              <a:rPr lang="en-GB" sz="1000" kern="1200" dirty="0" smtClean="0">
                <a:sym typeface="Wingdings" panose="05000000000000000000" pitchFamily="2" charset="2"/>
              </a:rPr>
              <a:t></a:t>
            </a:r>
            <a:r>
              <a:rPr lang="en-GB" sz="1000" kern="1200" dirty="0" smtClean="0"/>
              <a:t> </a:t>
            </a:r>
            <a:r>
              <a:rPr lang="en-GB" sz="1000" dirty="0" smtClean="0"/>
              <a:t>C</a:t>
            </a:r>
            <a:r>
              <a:rPr lang="en-GB" sz="1000" kern="1200" dirty="0" smtClean="0"/>
              <a:t>ore requirements</a:t>
            </a:r>
          </a:p>
          <a:p>
            <a:pPr marL="57150" lvl="1" indent="-57150" algn="l" defTabSz="266700">
              <a:lnSpc>
                <a:spcPct val="90000"/>
              </a:lnSpc>
              <a:spcBef>
                <a:spcPct val="0"/>
              </a:spcBef>
              <a:spcAft>
                <a:spcPct val="15000"/>
              </a:spcAft>
              <a:buChar char="••"/>
            </a:pPr>
            <a:endParaRPr lang="en-GB" sz="1000" kern="1200" dirty="0" smtClean="0"/>
          </a:p>
          <a:p>
            <a:pPr marL="57150" lvl="1" indent="-57150" algn="l" defTabSz="266700">
              <a:lnSpc>
                <a:spcPct val="90000"/>
              </a:lnSpc>
              <a:spcBef>
                <a:spcPct val="0"/>
              </a:spcBef>
              <a:spcAft>
                <a:spcPct val="15000"/>
              </a:spcAft>
              <a:buChar char="••"/>
            </a:pPr>
            <a:r>
              <a:rPr lang="en-GB" sz="1000" kern="1200" dirty="0" smtClean="0"/>
              <a:t>Various secondary objectives </a:t>
            </a:r>
            <a:r>
              <a:rPr lang="en-GB" sz="1000" kern="1200" dirty="0" smtClean="0">
                <a:sym typeface="Wingdings" panose="05000000000000000000" pitchFamily="2" charset="2"/>
              </a:rPr>
              <a:t></a:t>
            </a:r>
            <a:r>
              <a:rPr lang="en-GB" sz="1000" kern="1200" dirty="0" smtClean="0"/>
              <a:t> </a:t>
            </a:r>
            <a:r>
              <a:rPr lang="en-GB" sz="1000" dirty="0" smtClean="0"/>
              <a:t>Optional</a:t>
            </a:r>
            <a:r>
              <a:rPr lang="en-GB" sz="1000" kern="1200" dirty="0" smtClean="0"/>
              <a:t> recommendations</a:t>
            </a:r>
            <a:endParaRPr lang="en-GB" sz="1000" kern="1200" dirty="0"/>
          </a:p>
        </p:txBody>
      </p:sp>
      <p:sp>
        <p:nvSpPr>
          <p:cNvPr id="9" name="Bent-Up Arrow 8"/>
          <p:cNvSpPr/>
          <p:nvPr/>
        </p:nvSpPr>
        <p:spPr>
          <a:xfrm rot="5400000">
            <a:off x="3066128" y="3032986"/>
            <a:ext cx="661617" cy="753228"/>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636531"/>
              <a:satOff val="-23578"/>
              <a:lumOff val="2068"/>
              <a:alphaOff val="0"/>
            </a:schemeClr>
          </a:fillRef>
          <a:effectRef idx="0">
            <a:schemeClr val="accent1">
              <a:tint val="50000"/>
              <a:hueOff val="-636531"/>
              <a:satOff val="-23578"/>
              <a:lumOff val="2068"/>
              <a:alphaOff val="0"/>
            </a:schemeClr>
          </a:effectRef>
          <a:fontRef idx="minor">
            <a:schemeClr val="lt1">
              <a:hueOff val="0"/>
              <a:satOff val="0"/>
              <a:lumOff val="0"/>
              <a:alphaOff val="0"/>
            </a:schemeClr>
          </a:fontRef>
        </p:style>
      </p:sp>
      <p:sp>
        <p:nvSpPr>
          <p:cNvPr id="10" name="Freeform 9"/>
          <p:cNvSpPr/>
          <p:nvPr/>
        </p:nvSpPr>
        <p:spPr>
          <a:xfrm>
            <a:off x="2890838" y="2299569"/>
            <a:ext cx="1503135" cy="779606"/>
          </a:xfrm>
          <a:custGeom>
            <a:avLst/>
            <a:gdLst>
              <a:gd name="connsiteX0" fmla="*/ 0 w 1113774"/>
              <a:gd name="connsiteY0" fmla="*/ 129960 h 779606"/>
              <a:gd name="connsiteX1" fmla="*/ 129960 w 1113774"/>
              <a:gd name="connsiteY1" fmla="*/ 0 h 779606"/>
              <a:gd name="connsiteX2" fmla="*/ 983814 w 1113774"/>
              <a:gd name="connsiteY2" fmla="*/ 0 h 779606"/>
              <a:gd name="connsiteX3" fmla="*/ 1113774 w 1113774"/>
              <a:gd name="connsiteY3" fmla="*/ 129960 h 779606"/>
              <a:gd name="connsiteX4" fmla="*/ 1113774 w 1113774"/>
              <a:gd name="connsiteY4" fmla="*/ 649646 h 779606"/>
              <a:gd name="connsiteX5" fmla="*/ 983814 w 1113774"/>
              <a:gd name="connsiteY5" fmla="*/ 779606 h 779606"/>
              <a:gd name="connsiteX6" fmla="*/ 129960 w 1113774"/>
              <a:gd name="connsiteY6" fmla="*/ 779606 h 779606"/>
              <a:gd name="connsiteX7" fmla="*/ 0 w 1113774"/>
              <a:gd name="connsiteY7" fmla="*/ 649646 h 779606"/>
              <a:gd name="connsiteX8" fmla="*/ 0 w 1113774"/>
              <a:gd name="connsiteY8" fmla="*/ 129960 h 779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3774" h="779606">
                <a:moveTo>
                  <a:pt x="0" y="129960"/>
                </a:moveTo>
                <a:cubicBezTo>
                  <a:pt x="0" y="58185"/>
                  <a:pt x="58185" y="0"/>
                  <a:pt x="129960" y="0"/>
                </a:cubicBezTo>
                <a:lnTo>
                  <a:pt x="983814" y="0"/>
                </a:lnTo>
                <a:cubicBezTo>
                  <a:pt x="1055589" y="0"/>
                  <a:pt x="1113774" y="58185"/>
                  <a:pt x="1113774" y="129960"/>
                </a:cubicBezTo>
                <a:lnTo>
                  <a:pt x="1113774" y="649646"/>
                </a:lnTo>
                <a:cubicBezTo>
                  <a:pt x="1113774" y="721421"/>
                  <a:pt x="1055589" y="779606"/>
                  <a:pt x="983814" y="779606"/>
                </a:cubicBezTo>
                <a:lnTo>
                  <a:pt x="129960" y="779606"/>
                </a:lnTo>
                <a:cubicBezTo>
                  <a:pt x="58185" y="779606"/>
                  <a:pt x="0" y="721421"/>
                  <a:pt x="0" y="649646"/>
                </a:cubicBezTo>
                <a:lnTo>
                  <a:pt x="0" y="12996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3784" tIns="83784" rIns="83784" bIns="83784" numCol="1" spcCol="1270" anchor="ctr" anchorCtr="0">
            <a:noAutofit/>
          </a:bodyPr>
          <a:lstStyle/>
          <a:p>
            <a:pPr lvl="0" algn="ctr" defTabSz="533400">
              <a:lnSpc>
                <a:spcPct val="90000"/>
              </a:lnSpc>
              <a:spcBef>
                <a:spcPct val="0"/>
              </a:spcBef>
              <a:spcAft>
                <a:spcPct val="35000"/>
              </a:spcAft>
            </a:pPr>
            <a:r>
              <a:rPr lang="en-GB" sz="1200" b="1" kern="1200" dirty="0" smtClean="0"/>
              <a:t>Scope of the NFWQS</a:t>
            </a:r>
            <a:endParaRPr lang="en-GB" sz="1200" kern="1200" dirty="0"/>
          </a:p>
        </p:txBody>
      </p:sp>
      <p:sp>
        <p:nvSpPr>
          <p:cNvPr id="11" name="Freeform 10"/>
          <p:cNvSpPr/>
          <p:nvPr/>
        </p:nvSpPr>
        <p:spPr>
          <a:xfrm>
            <a:off x="4004614" y="2373922"/>
            <a:ext cx="810053" cy="630112"/>
          </a:xfrm>
          <a:custGeom>
            <a:avLst/>
            <a:gdLst>
              <a:gd name="connsiteX0" fmla="*/ 0 w 810053"/>
              <a:gd name="connsiteY0" fmla="*/ 0 h 630112"/>
              <a:gd name="connsiteX1" fmla="*/ 810053 w 810053"/>
              <a:gd name="connsiteY1" fmla="*/ 0 h 630112"/>
              <a:gd name="connsiteX2" fmla="*/ 810053 w 810053"/>
              <a:gd name="connsiteY2" fmla="*/ 630112 h 630112"/>
              <a:gd name="connsiteX3" fmla="*/ 0 w 810053"/>
              <a:gd name="connsiteY3" fmla="*/ 630112 h 630112"/>
              <a:gd name="connsiteX4" fmla="*/ 0 w 810053"/>
              <a:gd name="connsiteY4" fmla="*/ 0 h 630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053" h="630112">
                <a:moveTo>
                  <a:pt x="0" y="0"/>
                </a:moveTo>
                <a:lnTo>
                  <a:pt x="810053" y="0"/>
                </a:lnTo>
                <a:lnTo>
                  <a:pt x="810053" y="630112"/>
                </a:lnTo>
                <a:lnTo>
                  <a:pt x="0" y="6301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marL="57150" lvl="1" indent="-57150" algn="l" defTabSz="266700">
              <a:lnSpc>
                <a:spcPct val="90000"/>
              </a:lnSpc>
              <a:spcBef>
                <a:spcPct val="0"/>
              </a:spcBef>
              <a:spcAft>
                <a:spcPct val="15000"/>
              </a:spcAft>
              <a:buChar char="••"/>
            </a:pPr>
            <a:endParaRPr lang="en-GB" sz="600" kern="1200" dirty="0"/>
          </a:p>
        </p:txBody>
      </p:sp>
      <p:sp>
        <p:nvSpPr>
          <p:cNvPr id="12" name="Bent-Up Arrow 11"/>
          <p:cNvSpPr/>
          <p:nvPr/>
        </p:nvSpPr>
        <p:spPr>
          <a:xfrm rot="5400000">
            <a:off x="3989566" y="3908741"/>
            <a:ext cx="661617" cy="753228"/>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1273062"/>
              <a:satOff val="-47155"/>
              <a:lumOff val="4135"/>
              <a:alphaOff val="0"/>
            </a:schemeClr>
          </a:fillRef>
          <a:effectRef idx="0">
            <a:schemeClr val="accent1">
              <a:tint val="50000"/>
              <a:hueOff val="-1273062"/>
              <a:satOff val="-47155"/>
              <a:lumOff val="4135"/>
              <a:alphaOff val="0"/>
            </a:schemeClr>
          </a:effectRef>
          <a:fontRef idx="minor">
            <a:schemeClr val="lt1">
              <a:hueOff val="0"/>
              <a:satOff val="0"/>
              <a:lumOff val="0"/>
              <a:alphaOff val="0"/>
            </a:schemeClr>
          </a:fontRef>
        </p:style>
      </p:sp>
      <p:sp>
        <p:nvSpPr>
          <p:cNvPr id="13" name="Freeform 12"/>
          <p:cNvSpPr/>
          <p:nvPr/>
        </p:nvSpPr>
        <p:spPr>
          <a:xfrm>
            <a:off x="3814276" y="3175324"/>
            <a:ext cx="1503135" cy="779606"/>
          </a:xfrm>
          <a:custGeom>
            <a:avLst/>
            <a:gdLst>
              <a:gd name="connsiteX0" fmla="*/ 0 w 1113774"/>
              <a:gd name="connsiteY0" fmla="*/ 129960 h 779606"/>
              <a:gd name="connsiteX1" fmla="*/ 129960 w 1113774"/>
              <a:gd name="connsiteY1" fmla="*/ 0 h 779606"/>
              <a:gd name="connsiteX2" fmla="*/ 983814 w 1113774"/>
              <a:gd name="connsiteY2" fmla="*/ 0 h 779606"/>
              <a:gd name="connsiteX3" fmla="*/ 1113774 w 1113774"/>
              <a:gd name="connsiteY3" fmla="*/ 129960 h 779606"/>
              <a:gd name="connsiteX4" fmla="*/ 1113774 w 1113774"/>
              <a:gd name="connsiteY4" fmla="*/ 649646 h 779606"/>
              <a:gd name="connsiteX5" fmla="*/ 983814 w 1113774"/>
              <a:gd name="connsiteY5" fmla="*/ 779606 h 779606"/>
              <a:gd name="connsiteX6" fmla="*/ 129960 w 1113774"/>
              <a:gd name="connsiteY6" fmla="*/ 779606 h 779606"/>
              <a:gd name="connsiteX7" fmla="*/ 0 w 1113774"/>
              <a:gd name="connsiteY7" fmla="*/ 649646 h 779606"/>
              <a:gd name="connsiteX8" fmla="*/ 0 w 1113774"/>
              <a:gd name="connsiteY8" fmla="*/ 129960 h 779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3774" h="779606">
                <a:moveTo>
                  <a:pt x="0" y="129960"/>
                </a:moveTo>
                <a:cubicBezTo>
                  <a:pt x="0" y="58185"/>
                  <a:pt x="58185" y="0"/>
                  <a:pt x="129960" y="0"/>
                </a:cubicBezTo>
                <a:lnTo>
                  <a:pt x="983814" y="0"/>
                </a:lnTo>
                <a:cubicBezTo>
                  <a:pt x="1055589" y="0"/>
                  <a:pt x="1113774" y="58185"/>
                  <a:pt x="1113774" y="129960"/>
                </a:cubicBezTo>
                <a:lnTo>
                  <a:pt x="1113774" y="649646"/>
                </a:lnTo>
                <a:cubicBezTo>
                  <a:pt x="1113774" y="721421"/>
                  <a:pt x="1055589" y="779606"/>
                  <a:pt x="983814" y="779606"/>
                </a:cubicBezTo>
                <a:lnTo>
                  <a:pt x="129960" y="779606"/>
                </a:lnTo>
                <a:cubicBezTo>
                  <a:pt x="58185" y="779606"/>
                  <a:pt x="0" y="721421"/>
                  <a:pt x="0" y="649646"/>
                </a:cubicBezTo>
                <a:lnTo>
                  <a:pt x="0" y="12996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83784" tIns="83784" rIns="83784" bIns="83784" numCol="1" spcCol="1270" anchor="ctr" anchorCtr="0">
            <a:noAutofit/>
          </a:bodyPr>
          <a:lstStyle/>
          <a:p>
            <a:pPr lvl="0" algn="ctr" defTabSz="533400">
              <a:lnSpc>
                <a:spcPct val="90000"/>
              </a:lnSpc>
              <a:spcBef>
                <a:spcPct val="0"/>
              </a:spcBef>
              <a:spcAft>
                <a:spcPct val="35000"/>
              </a:spcAft>
            </a:pPr>
            <a:r>
              <a:rPr lang="en-GB" sz="1200" kern="1200" dirty="0" smtClean="0"/>
              <a:t>Similar step by step approach for each sector </a:t>
            </a:r>
            <a:endParaRPr lang="en-GB" sz="1200" kern="1200" dirty="0"/>
          </a:p>
        </p:txBody>
      </p:sp>
      <p:sp>
        <p:nvSpPr>
          <p:cNvPr id="15" name="Rectangle 14"/>
          <p:cNvSpPr/>
          <p:nvPr/>
        </p:nvSpPr>
        <p:spPr>
          <a:xfrm>
            <a:off x="4928052" y="3249678"/>
            <a:ext cx="810053" cy="63011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Bent-Up Arrow 15"/>
          <p:cNvSpPr/>
          <p:nvPr/>
        </p:nvSpPr>
        <p:spPr>
          <a:xfrm rot="5400000">
            <a:off x="4913003" y="4784496"/>
            <a:ext cx="661617" cy="753228"/>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1909593"/>
              <a:satOff val="-70733"/>
              <a:lumOff val="6203"/>
              <a:alphaOff val="0"/>
            </a:schemeClr>
          </a:fillRef>
          <a:effectRef idx="0">
            <a:schemeClr val="accent1">
              <a:tint val="50000"/>
              <a:hueOff val="-1909593"/>
              <a:satOff val="-70733"/>
              <a:lumOff val="6203"/>
              <a:alphaOff val="0"/>
            </a:schemeClr>
          </a:effectRef>
          <a:fontRef idx="minor">
            <a:schemeClr val="lt1">
              <a:hueOff val="0"/>
              <a:satOff val="0"/>
              <a:lumOff val="0"/>
              <a:alphaOff val="0"/>
            </a:schemeClr>
          </a:fontRef>
        </p:style>
      </p:sp>
      <p:sp>
        <p:nvSpPr>
          <p:cNvPr id="17" name="Freeform 16"/>
          <p:cNvSpPr/>
          <p:nvPr/>
        </p:nvSpPr>
        <p:spPr>
          <a:xfrm>
            <a:off x="4737714" y="4051079"/>
            <a:ext cx="1503135" cy="779606"/>
          </a:xfrm>
          <a:custGeom>
            <a:avLst/>
            <a:gdLst>
              <a:gd name="connsiteX0" fmla="*/ 0 w 1113774"/>
              <a:gd name="connsiteY0" fmla="*/ 129960 h 779606"/>
              <a:gd name="connsiteX1" fmla="*/ 129960 w 1113774"/>
              <a:gd name="connsiteY1" fmla="*/ 0 h 779606"/>
              <a:gd name="connsiteX2" fmla="*/ 983814 w 1113774"/>
              <a:gd name="connsiteY2" fmla="*/ 0 h 779606"/>
              <a:gd name="connsiteX3" fmla="*/ 1113774 w 1113774"/>
              <a:gd name="connsiteY3" fmla="*/ 129960 h 779606"/>
              <a:gd name="connsiteX4" fmla="*/ 1113774 w 1113774"/>
              <a:gd name="connsiteY4" fmla="*/ 649646 h 779606"/>
              <a:gd name="connsiteX5" fmla="*/ 983814 w 1113774"/>
              <a:gd name="connsiteY5" fmla="*/ 779606 h 779606"/>
              <a:gd name="connsiteX6" fmla="*/ 129960 w 1113774"/>
              <a:gd name="connsiteY6" fmla="*/ 779606 h 779606"/>
              <a:gd name="connsiteX7" fmla="*/ 0 w 1113774"/>
              <a:gd name="connsiteY7" fmla="*/ 649646 h 779606"/>
              <a:gd name="connsiteX8" fmla="*/ 0 w 1113774"/>
              <a:gd name="connsiteY8" fmla="*/ 129960 h 779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3774" h="779606">
                <a:moveTo>
                  <a:pt x="0" y="129960"/>
                </a:moveTo>
                <a:cubicBezTo>
                  <a:pt x="0" y="58185"/>
                  <a:pt x="58185" y="0"/>
                  <a:pt x="129960" y="0"/>
                </a:cubicBezTo>
                <a:lnTo>
                  <a:pt x="983814" y="0"/>
                </a:lnTo>
                <a:cubicBezTo>
                  <a:pt x="1055589" y="0"/>
                  <a:pt x="1113774" y="58185"/>
                  <a:pt x="1113774" y="129960"/>
                </a:cubicBezTo>
                <a:lnTo>
                  <a:pt x="1113774" y="649646"/>
                </a:lnTo>
                <a:cubicBezTo>
                  <a:pt x="1113774" y="721421"/>
                  <a:pt x="1055589" y="779606"/>
                  <a:pt x="983814" y="779606"/>
                </a:cubicBezTo>
                <a:lnTo>
                  <a:pt x="129960" y="779606"/>
                </a:lnTo>
                <a:cubicBezTo>
                  <a:pt x="58185" y="779606"/>
                  <a:pt x="0" y="721421"/>
                  <a:pt x="0" y="649646"/>
                </a:cubicBezTo>
                <a:lnTo>
                  <a:pt x="0" y="12996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83784" tIns="83784" rIns="83784" bIns="83784" numCol="1" spcCol="1270" anchor="ctr" anchorCtr="0">
            <a:noAutofit/>
          </a:bodyPr>
          <a:lstStyle/>
          <a:p>
            <a:pPr lvl="0" algn="ctr" defTabSz="533400">
              <a:lnSpc>
                <a:spcPct val="90000"/>
              </a:lnSpc>
              <a:spcBef>
                <a:spcPct val="0"/>
              </a:spcBef>
              <a:spcAft>
                <a:spcPct val="35000"/>
              </a:spcAft>
            </a:pPr>
            <a:r>
              <a:rPr lang="en-GB" sz="1200" kern="1200" dirty="0" smtClean="0"/>
              <a:t>Combination of </a:t>
            </a:r>
            <a:r>
              <a:rPr lang="en-GB" sz="1200" kern="1200" dirty="0" err="1" smtClean="0"/>
              <a:t>sectoral</a:t>
            </a:r>
            <a:r>
              <a:rPr lang="en-GB" sz="1200" kern="1200" dirty="0" smtClean="0"/>
              <a:t> food waste quantifications in the NFWQS</a:t>
            </a:r>
            <a:endParaRPr lang="en-GB" sz="1200" kern="1200" dirty="0"/>
          </a:p>
        </p:txBody>
      </p:sp>
      <p:sp>
        <p:nvSpPr>
          <p:cNvPr id="18" name="Rectangle 17"/>
          <p:cNvSpPr/>
          <p:nvPr/>
        </p:nvSpPr>
        <p:spPr>
          <a:xfrm>
            <a:off x="5851490" y="4125433"/>
            <a:ext cx="810053" cy="63011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Freeform 18"/>
          <p:cNvSpPr/>
          <p:nvPr/>
        </p:nvSpPr>
        <p:spPr>
          <a:xfrm>
            <a:off x="5661152" y="4926835"/>
            <a:ext cx="1503135" cy="779606"/>
          </a:xfrm>
          <a:custGeom>
            <a:avLst/>
            <a:gdLst>
              <a:gd name="connsiteX0" fmla="*/ 0 w 1113774"/>
              <a:gd name="connsiteY0" fmla="*/ 129960 h 779606"/>
              <a:gd name="connsiteX1" fmla="*/ 129960 w 1113774"/>
              <a:gd name="connsiteY1" fmla="*/ 0 h 779606"/>
              <a:gd name="connsiteX2" fmla="*/ 983814 w 1113774"/>
              <a:gd name="connsiteY2" fmla="*/ 0 h 779606"/>
              <a:gd name="connsiteX3" fmla="*/ 1113774 w 1113774"/>
              <a:gd name="connsiteY3" fmla="*/ 129960 h 779606"/>
              <a:gd name="connsiteX4" fmla="*/ 1113774 w 1113774"/>
              <a:gd name="connsiteY4" fmla="*/ 649646 h 779606"/>
              <a:gd name="connsiteX5" fmla="*/ 983814 w 1113774"/>
              <a:gd name="connsiteY5" fmla="*/ 779606 h 779606"/>
              <a:gd name="connsiteX6" fmla="*/ 129960 w 1113774"/>
              <a:gd name="connsiteY6" fmla="*/ 779606 h 779606"/>
              <a:gd name="connsiteX7" fmla="*/ 0 w 1113774"/>
              <a:gd name="connsiteY7" fmla="*/ 649646 h 779606"/>
              <a:gd name="connsiteX8" fmla="*/ 0 w 1113774"/>
              <a:gd name="connsiteY8" fmla="*/ 129960 h 779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3774" h="779606">
                <a:moveTo>
                  <a:pt x="0" y="129960"/>
                </a:moveTo>
                <a:cubicBezTo>
                  <a:pt x="0" y="58185"/>
                  <a:pt x="58185" y="0"/>
                  <a:pt x="129960" y="0"/>
                </a:cubicBezTo>
                <a:lnTo>
                  <a:pt x="983814" y="0"/>
                </a:lnTo>
                <a:cubicBezTo>
                  <a:pt x="1055589" y="0"/>
                  <a:pt x="1113774" y="58185"/>
                  <a:pt x="1113774" y="129960"/>
                </a:cubicBezTo>
                <a:lnTo>
                  <a:pt x="1113774" y="649646"/>
                </a:lnTo>
                <a:cubicBezTo>
                  <a:pt x="1113774" y="721421"/>
                  <a:pt x="1055589" y="779606"/>
                  <a:pt x="983814" y="779606"/>
                </a:cubicBezTo>
                <a:lnTo>
                  <a:pt x="129960" y="779606"/>
                </a:lnTo>
                <a:cubicBezTo>
                  <a:pt x="58185" y="779606"/>
                  <a:pt x="0" y="721421"/>
                  <a:pt x="0" y="649646"/>
                </a:cubicBezTo>
                <a:lnTo>
                  <a:pt x="0" y="12996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83784" tIns="83784" rIns="83784" bIns="83784" numCol="1" spcCol="1270" anchor="ctr" anchorCtr="0">
            <a:noAutofit/>
          </a:bodyPr>
          <a:lstStyle/>
          <a:p>
            <a:pPr lvl="0" algn="ctr" defTabSz="533400">
              <a:lnSpc>
                <a:spcPct val="90000"/>
              </a:lnSpc>
              <a:spcBef>
                <a:spcPct val="0"/>
              </a:spcBef>
              <a:spcAft>
                <a:spcPct val="35000"/>
              </a:spcAft>
            </a:pPr>
            <a:r>
              <a:rPr lang="en-GB" sz="1200" b="1" kern="1200" dirty="0" smtClean="0"/>
              <a:t>Reporting</a:t>
            </a:r>
            <a:endParaRPr lang="en-GB" sz="1200" kern="1200" dirty="0"/>
          </a:p>
        </p:txBody>
      </p:sp>
      <p:sp>
        <p:nvSpPr>
          <p:cNvPr id="20" name="Freeform 19"/>
          <p:cNvSpPr/>
          <p:nvPr/>
        </p:nvSpPr>
        <p:spPr>
          <a:xfrm>
            <a:off x="6774928" y="5001188"/>
            <a:ext cx="810053" cy="630112"/>
          </a:xfrm>
          <a:custGeom>
            <a:avLst/>
            <a:gdLst>
              <a:gd name="connsiteX0" fmla="*/ 0 w 810053"/>
              <a:gd name="connsiteY0" fmla="*/ 0 h 630112"/>
              <a:gd name="connsiteX1" fmla="*/ 810053 w 810053"/>
              <a:gd name="connsiteY1" fmla="*/ 0 h 630112"/>
              <a:gd name="connsiteX2" fmla="*/ 810053 w 810053"/>
              <a:gd name="connsiteY2" fmla="*/ 630112 h 630112"/>
              <a:gd name="connsiteX3" fmla="*/ 0 w 810053"/>
              <a:gd name="connsiteY3" fmla="*/ 630112 h 630112"/>
              <a:gd name="connsiteX4" fmla="*/ 0 w 810053"/>
              <a:gd name="connsiteY4" fmla="*/ 0 h 630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053" h="630112">
                <a:moveTo>
                  <a:pt x="0" y="0"/>
                </a:moveTo>
                <a:lnTo>
                  <a:pt x="810053" y="0"/>
                </a:lnTo>
                <a:lnTo>
                  <a:pt x="810053" y="630112"/>
                </a:lnTo>
                <a:lnTo>
                  <a:pt x="0" y="6301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3350" tIns="133350" rIns="133350" bIns="133350" numCol="1" spcCol="1270" anchor="ctr" anchorCtr="0">
            <a:noAutofit/>
          </a:bodyPr>
          <a:lstStyle/>
          <a:p>
            <a:pPr marL="228600" lvl="1" indent="-228600" algn="l" defTabSz="1200150">
              <a:lnSpc>
                <a:spcPct val="90000"/>
              </a:lnSpc>
              <a:spcBef>
                <a:spcPct val="0"/>
              </a:spcBef>
              <a:spcAft>
                <a:spcPct val="15000"/>
              </a:spcAft>
              <a:buChar char="••"/>
            </a:pPr>
            <a:endParaRPr lang="en-GB" sz="2700" kern="1200" dirty="0"/>
          </a:p>
        </p:txBody>
      </p:sp>
    </p:spTree>
    <p:extLst>
      <p:ext uri="{BB962C8B-B14F-4D97-AF65-F5344CB8AC3E}">
        <p14:creationId xmlns:p14="http://schemas.microsoft.com/office/powerpoint/2010/main" val="7580295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0"/>
          </p:nvPr>
        </p:nvSpPr>
        <p:spPr/>
        <p:txBody>
          <a:bodyPr/>
          <a:lstStyle/>
          <a:p>
            <a:endParaRPr lang="en-US" dirty="0"/>
          </a:p>
        </p:txBody>
      </p:sp>
      <p:sp>
        <p:nvSpPr>
          <p:cNvPr id="5" name="Title 2"/>
          <p:cNvSpPr>
            <a:spLocks noGrp="1"/>
          </p:cNvSpPr>
          <p:nvPr>
            <p:ph type="title"/>
          </p:nvPr>
        </p:nvSpPr>
        <p:spPr>
          <a:xfrm>
            <a:off x="468000" y="360934"/>
            <a:ext cx="8229600" cy="634082"/>
          </a:xfrm>
        </p:spPr>
        <p:txBody>
          <a:bodyPr>
            <a:noAutofit/>
          </a:bodyPr>
          <a:lstStyle/>
          <a:p>
            <a:r>
              <a:rPr lang="en-US" sz="2400" dirty="0"/>
              <a:t>Key aspects of </a:t>
            </a:r>
            <a:r>
              <a:rPr lang="en-US" sz="2400" dirty="0" smtClean="0"/>
              <a:t>NFWQS</a:t>
            </a:r>
            <a:br>
              <a:rPr lang="en-US" sz="2400" dirty="0" smtClean="0"/>
            </a:br>
            <a:r>
              <a:rPr lang="en-US" sz="2400" i="1" dirty="0"/>
              <a:t>Requirements and recommendations</a:t>
            </a:r>
            <a:r>
              <a:rPr lang="en-US" sz="2400" dirty="0" smtClean="0"/>
              <a:t/>
            </a:r>
            <a:br>
              <a:rPr lang="en-US" sz="2400" dirty="0" smtClean="0"/>
            </a:br>
            <a:endParaRPr lang="en-US" sz="2400" i="1" dirty="0"/>
          </a:p>
        </p:txBody>
      </p:sp>
      <p:sp>
        <p:nvSpPr>
          <p:cNvPr id="6" name="Rectangle 5"/>
          <p:cNvSpPr/>
          <p:nvPr/>
        </p:nvSpPr>
        <p:spPr>
          <a:xfrm>
            <a:off x="468313" y="2708920"/>
            <a:ext cx="4031679" cy="1728192"/>
          </a:xfrm>
          <a:prstGeom prst="rect">
            <a:avLst/>
          </a:prstGeom>
          <a:ln>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b="1" dirty="0" smtClean="0">
                <a:solidFill>
                  <a:srgbClr val="FF0000"/>
                </a:solidFill>
              </a:rPr>
              <a:t>1 objective</a:t>
            </a:r>
          </a:p>
          <a:p>
            <a:pPr marL="285750" indent="-285750">
              <a:buFont typeface="Arial" panose="020B0604020202020204" pitchFamily="34" charset="0"/>
              <a:buChar char="•"/>
            </a:pPr>
            <a:r>
              <a:rPr lang="en-US" dirty="0" smtClean="0"/>
              <a:t>In order to be able to gather national level data in a pragmatic and comparable way (in case of limited resources)</a:t>
            </a:r>
            <a:endParaRPr lang="en-US" dirty="0"/>
          </a:p>
        </p:txBody>
      </p:sp>
      <p:sp>
        <p:nvSpPr>
          <p:cNvPr id="7" name="Rectangle 6"/>
          <p:cNvSpPr/>
          <p:nvPr/>
        </p:nvSpPr>
        <p:spPr>
          <a:xfrm>
            <a:off x="432853" y="2124145"/>
            <a:ext cx="4067139" cy="584775"/>
          </a:xfrm>
          <a:prstGeom prst="rect">
            <a:avLst/>
          </a:prstGeom>
        </p:spPr>
        <p:txBody>
          <a:bodyPr wrap="none">
            <a:spAutoFit/>
          </a:bodyPr>
          <a:lstStyle/>
          <a:p>
            <a:r>
              <a:rPr lang="en-US" sz="1600" b="1" dirty="0" smtClean="0">
                <a:solidFill>
                  <a:srgbClr val="FF0000"/>
                </a:solidFill>
              </a:rPr>
              <a:t>Core requirements to allow MS</a:t>
            </a:r>
          </a:p>
          <a:p>
            <a:r>
              <a:rPr lang="en-US" sz="1600" b="1" dirty="0" smtClean="0">
                <a:solidFill>
                  <a:srgbClr val="FF0000"/>
                </a:solidFill>
              </a:rPr>
              <a:t>evaluate food </a:t>
            </a:r>
            <a:r>
              <a:rPr lang="en-US" sz="1600" b="1" dirty="0">
                <a:solidFill>
                  <a:srgbClr val="FF0000"/>
                </a:solidFill>
              </a:rPr>
              <a:t>waste </a:t>
            </a:r>
            <a:r>
              <a:rPr lang="en-US" sz="1600" b="1" dirty="0" smtClean="0">
                <a:solidFill>
                  <a:srgbClr val="FF0000"/>
                </a:solidFill>
              </a:rPr>
              <a:t>in a similar manner</a:t>
            </a:r>
            <a:endParaRPr lang="en-US" sz="1600" b="1" dirty="0">
              <a:solidFill>
                <a:srgbClr val="FF0000"/>
              </a:solidFill>
            </a:endParaRPr>
          </a:p>
        </p:txBody>
      </p:sp>
      <p:sp>
        <p:nvSpPr>
          <p:cNvPr id="8" name="Rectangle 7"/>
          <p:cNvSpPr/>
          <p:nvPr/>
        </p:nvSpPr>
        <p:spPr>
          <a:xfrm>
            <a:off x="4427984" y="2492896"/>
            <a:ext cx="2880320" cy="1264786"/>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285750" indent="-285750">
              <a:buFont typeface="Arial" panose="020B0604020202020204" pitchFamily="34" charset="0"/>
              <a:buChar char="•"/>
            </a:pPr>
            <a:r>
              <a:rPr lang="en-US" sz="1400" b="1" dirty="0" smtClean="0"/>
              <a:t>Increase granularity </a:t>
            </a:r>
            <a:r>
              <a:rPr lang="en-US" sz="1400" dirty="0" smtClean="0"/>
              <a:t>of data collection &gt; More opportunity for data analysis and policy action</a:t>
            </a:r>
            <a:endParaRPr lang="en-US" sz="1400" dirty="0"/>
          </a:p>
        </p:txBody>
      </p:sp>
      <p:sp>
        <p:nvSpPr>
          <p:cNvPr id="9" name="Rectangle 8"/>
          <p:cNvSpPr/>
          <p:nvPr/>
        </p:nvSpPr>
        <p:spPr>
          <a:xfrm>
            <a:off x="5377155" y="1844824"/>
            <a:ext cx="3172663" cy="584776"/>
          </a:xfrm>
          <a:prstGeom prst="rect">
            <a:avLst/>
          </a:prstGeom>
        </p:spPr>
        <p:txBody>
          <a:bodyPr wrap="none">
            <a:spAutoFit/>
          </a:bodyPr>
          <a:lstStyle/>
          <a:p>
            <a:r>
              <a:rPr lang="en-US" sz="1600" b="1" dirty="0" smtClean="0">
                <a:solidFill>
                  <a:schemeClr val="tx2"/>
                </a:solidFill>
              </a:rPr>
              <a:t>Optional recommendations for</a:t>
            </a:r>
          </a:p>
          <a:p>
            <a:r>
              <a:rPr lang="en-US" sz="1600" b="1" dirty="0" smtClean="0">
                <a:solidFill>
                  <a:schemeClr val="tx2"/>
                </a:solidFill>
              </a:rPr>
              <a:t>MS internal use of the NFWQS</a:t>
            </a:r>
            <a:endParaRPr lang="en-US" sz="1600" dirty="0">
              <a:solidFill>
                <a:schemeClr val="tx2"/>
              </a:solidFill>
            </a:endParaRPr>
          </a:p>
        </p:txBody>
      </p:sp>
      <p:sp>
        <p:nvSpPr>
          <p:cNvPr id="10" name="Rectangle 9"/>
          <p:cNvSpPr/>
          <p:nvPr/>
        </p:nvSpPr>
        <p:spPr>
          <a:xfrm>
            <a:off x="4427984" y="3829690"/>
            <a:ext cx="2880320" cy="607422"/>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285750" indent="-285750">
              <a:buFont typeface="Arial" panose="020B0604020202020204" pitchFamily="34" charset="0"/>
              <a:buChar char="•"/>
            </a:pPr>
            <a:r>
              <a:rPr lang="en-US" sz="1400" b="1" dirty="0" smtClean="0"/>
              <a:t>Reduce uncertainty </a:t>
            </a:r>
            <a:r>
              <a:rPr lang="en-US" sz="1400" dirty="0" smtClean="0"/>
              <a:t>of NFWQ</a:t>
            </a:r>
            <a:endParaRPr lang="en-US" sz="1400" dirty="0"/>
          </a:p>
        </p:txBody>
      </p:sp>
      <p:sp>
        <p:nvSpPr>
          <p:cNvPr id="12" name="Rectangle 11"/>
          <p:cNvSpPr/>
          <p:nvPr/>
        </p:nvSpPr>
        <p:spPr>
          <a:xfrm>
            <a:off x="7398019" y="2492896"/>
            <a:ext cx="1278437" cy="2623646"/>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US" sz="1600" b="1" dirty="0" smtClean="0">
                <a:solidFill>
                  <a:srgbClr val="002060"/>
                </a:solidFill>
              </a:rPr>
              <a:t>Various secondary objectives</a:t>
            </a:r>
            <a:endParaRPr lang="en-US" sz="1600" dirty="0">
              <a:solidFill>
                <a:srgbClr val="002060"/>
              </a:solidFill>
            </a:endParaRPr>
          </a:p>
        </p:txBody>
      </p:sp>
      <p:sp>
        <p:nvSpPr>
          <p:cNvPr id="2" name="Curved Down Arrow 1"/>
          <p:cNvSpPr/>
          <p:nvPr/>
        </p:nvSpPr>
        <p:spPr>
          <a:xfrm rot="20637630">
            <a:off x="3800565" y="1638589"/>
            <a:ext cx="1512169" cy="58477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Rectangle 12"/>
          <p:cNvSpPr/>
          <p:nvPr/>
        </p:nvSpPr>
        <p:spPr>
          <a:xfrm>
            <a:off x="2123728" y="1268760"/>
            <a:ext cx="5493812" cy="338554"/>
          </a:xfrm>
          <a:prstGeom prst="rect">
            <a:avLst/>
          </a:prstGeom>
        </p:spPr>
        <p:txBody>
          <a:bodyPr wrap="none">
            <a:spAutoFit/>
          </a:bodyPr>
          <a:lstStyle/>
          <a:p>
            <a:r>
              <a:rPr lang="en-US" sz="1600" i="1" dirty="0" smtClean="0">
                <a:solidFill>
                  <a:schemeClr val="tx2"/>
                </a:solidFill>
              </a:rPr>
              <a:t>More data collection effort, more resources needed for MS</a:t>
            </a:r>
            <a:endParaRPr lang="en-US" sz="1600" i="1" dirty="0">
              <a:solidFill>
                <a:schemeClr val="tx2"/>
              </a:solidFill>
            </a:endParaRPr>
          </a:p>
        </p:txBody>
      </p:sp>
      <p:sp>
        <p:nvSpPr>
          <p:cNvPr id="14" name="Rectangle 13"/>
          <p:cNvSpPr/>
          <p:nvPr/>
        </p:nvSpPr>
        <p:spPr>
          <a:xfrm>
            <a:off x="4427984" y="4509120"/>
            <a:ext cx="2880320" cy="607422"/>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285750" indent="-285750">
              <a:buFont typeface="Arial" panose="020B0604020202020204" pitchFamily="34" charset="0"/>
              <a:buChar char="•"/>
            </a:pPr>
            <a:r>
              <a:rPr lang="en-US" sz="1200" dirty="0" smtClean="0"/>
              <a:t>Increase profitability in a sector, identify causes of waste, etc.</a:t>
            </a:r>
            <a:endParaRPr lang="en-US" sz="1200" dirty="0"/>
          </a:p>
        </p:txBody>
      </p:sp>
    </p:spTree>
    <p:extLst>
      <p:ext uri="{BB962C8B-B14F-4D97-AF65-F5344CB8AC3E}">
        <p14:creationId xmlns:p14="http://schemas.microsoft.com/office/powerpoint/2010/main" val="1929076998"/>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Aangepast 1">
      <a:dk1>
        <a:sysClr val="windowText" lastClr="000000"/>
      </a:dk1>
      <a:lt1>
        <a:sysClr val="window" lastClr="FFFFFF"/>
      </a:lt1>
      <a:dk2>
        <a:srgbClr val="1F497D"/>
      </a:dk2>
      <a:lt2>
        <a:srgbClr val="EEECE1"/>
      </a:lt2>
      <a:accent1>
        <a:srgbClr val="EDC500"/>
      </a:accent1>
      <a:accent2>
        <a:srgbClr val="602C14"/>
      </a:accent2>
      <a:accent3>
        <a:srgbClr val="9BBB59"/>
      </a:accent3>
      <a:accent4>
        <a:srgbClr val="8064A2"/>
      </a:accent4>
      <a:accent5>
        <a:srgbClr val="4BACC6"/>
      </a:accent5>
      <a:accent6>
        <a:srgbClr val="F79646"/>
      </a:accent6>
      <a:hlink>
        <a:srgbClr val="0000FF"/>
      </a:hlink>
      <a:folHlink>
        <a:srgbClr val="800080"/>
      </a:folHlink>
    </a:clrScheme>
    <a:fontScheme name="Foodsecur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2FAAECB7AB1047BBB77D5FFADD2EF4" ma:contentTypeVersion="0" ma:contentTypeDescription="Create a new document." ma:contentTypeScope="" ma:versionID="3623857e09267fa3655ef5a0779f274f">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375E23F-E211-4A9A-BAF9-70FB8EFB2C80}"/>
</file>

<file path=customXml/itemProps2.xml><?xml version="1.0" encoding="utf-8"?>
<ds:datastoreItem xmlns:ds="http://schemas.openxmlformats.org/officeDocument/2006/customXml" ds:itemID="{378DB0ED-8FC9-470D-B6D5-C8D2498EDBD2}"/>
</file>

<file path=customXml/itemProps3.xml><?xml version="1.0" encoding="utf-8"?>
<ds:datastoreItem xmlns:ds="http://schemas.openxmlformats.org/officeDocument/2006/customXml" ds:itemID="{535F5AAB-B80B-480B-B211-B51FCB050F05}"/>
</file>

<file path=docProps/app.xml><?xml version="1.0" encoding="utf-8"?>
<Properties xmlns="http://schemas.openxmlformats.org/officeDocument/2006/extended-properties" xmlns:vt="http://schemas.openxmlformats.org/officeDocument/2006/docPropsVTypes">
  <Template/>
  <TotalTime>13333</TotalTime>
  <Words>2269</Words>
  <Application>Microsoft Office PowerPoint</Application>
  <PresentationFormat>On-screen Show (4:3)</PresentationFormat>
  <Paragraphs>254</Paragraphs>
  <Slides>26</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Times New Roman</vt:lpstr>
      <vt:lpstr>Verdana</vt:lpstr>
      <vt:lpstr>Wingdings</vt:lpstr>
      <vt:lpstr>Kantoorthema</vt:lpstr>
      <vt:lpstr>Development of the FUSIONS Food Waste Quantification Manual</vt:lpstr>
      <vt:lpstr>Purpose of the Manual </vt:lpstr>
      <vt:lpstr>Purpose of the Manual </vt:lpstr>
      <vt:lpstr>Purpose of the Manual </vt:lpstr>
      <vt:lpstr>Overview of the Manual</vt:lpstr>
      <vt:lpstr>Chapter on Terminology</vt:lpstr>
      <vt:lpstr>Chapter on recommended approach for National Food Waste Quantification Study (NFWQS) </vt:lpstr>
      <vt:lpstr>Chapter on recommended approach for NFWQS Contents of this chapter</vt:lpstr>
      <vt:lpstr>Key aspects of NFWQS Requirements and recommendations </vt:lpstr>
      <vt:lpstr>Key aspects of NFWQS Scope</vt:lpstr>
      <vt:lpstr>Key aspects of NFWQS Scope</vt:lpstr>
      <vt:lpstr>Key aspects of NFWQS Scope</vt:lpstr>
      <vt:lpstr>Key aspects of NFWQS Scope</vt:lpstr>
      <vt:lpstr>Key aspects of NFWQS  Scope</vt:lpstr>
      <vt:lpstr>Key aspects of NFWQS  Similar step by step approach for each sector</vt:lpstr>
      <vt:lpstr>Key aspects of NFWQS  Similar step by step approach for each sector  </vt:lpstr>
      <vt:lpstr>Key aspects of NFWQS  Similar step by step approach for each sector  </vt:lpstr>
      <vt:lpstr>Key aspects of NFWQS Coordinating and combining sectoral food waste quantifications to perform NFWQS </vt:lpstr>
      <vt:lpstr>Key aspects of NFWQS Reporting</vt:lpstr>
      <vt:lpstr>Illustrative sector specific guidance: Retail Sector  </vt:lpstr>
      <vt:lpstr>Retail Sector Launch a new study – Recommended quantification methods</vt:lpstr>
      <vt:lpstr>Questions for the Public Sector </vt:lpstr>
      <vt:lpstr>Questions for the Private Sector Businesses in the food supply chain have a key role to play in developing sector-level food waste data.</vt:lpstr>
      <vt:lpstr>Questions for Researchers</vt:lpstr>
      <vt:lpstr>Contacts</vt:lpstr>
      <vt:lpstr>PowerPoint Presentation</vt:lpstr>
    </vt:vector>
  </TitlesOfParts>
  <Company>Wageningen UR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auteur</dc:creator>
  <cp:lastModifiedBy>Tostivint, Clement (FR - Paris)</cp:lastModifiedBy>
  <cp:revision>240</cp:revision>
  <dcterms:created xsi:type="dcterms:W3CDTF">2015-05-22T07:53:32Z</dcterms:created>
  <dcterms:modified xsi:type="dcterms:W3CDTF">2015-06-02T15:49:27Z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0x0101007C2FAAECB7AB1047BBB77D5FFADD2EF4</vt:lpwstr>
  </property>
</Properties>
</file>