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4" r:id="rId2"/>
    <p:sldId id="364" r:id="rId3"/>
    <p:sldId id="365" r:id="rId4"/>
    <p:sldId id="377" r:id="rId5"/>
    <p:sldId id="378" r:id="rId6"/>
    <p:sldId id="379" r:id="rId7"/>
    <p:sldId id="375" r:id="rId8"/>
    <p:sldId id="376" r:id="rId9"/>
    <p:sldId id="389" r:id="rId10"/>
    <p:sldId id="390" r:id="rId11"/>
    <p:sldId id="380" r:id="rId12"/>
    <p:sldId id="386" r:id="rId13"/>
    <p:sldId id="395" r:id="rId14"/>
    <p:sldId id="396" r:id="rId15"/>
    <p:sldId id="397" r:id="rId16"/>
    <p:sldId id="398" r:id="rId17"/>
    <p:sldId id="356" r:id="rId18"/>
    <p:sldId id="391" r:id="rId19"/>
    <p:sldId id="394" r:id="rId20"/>
    <p:sldId id="372" r:id="rId21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50AAE6"/>
    <a:srgbClr val="5A6EB4"/>
    <a:srgbClr val="A00078"/>
    <a:srgbClr val="A01E28"/>
    <a:srgbClr val="A08232"/>
    <a:srgbClr val="DCA01E"/>
    <a:srgbClr val="FA8214"/>
    <a:srgbClr val="82B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0" autoAdjust="0"/>
    <p:restoredTop sz="91155" autoAdjust="0"/>
  </p:normalViewPr>
  <p:slideViewPr>
    <p:cSldViewPr showGuides="1">
      <p:cViewPr varScale="1">
        <p:scale>
          <a:sx n="63" d="100"/>
          <a:sy n="63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628574" y="508396"/>
            <a:ext cx="2734805" cy="30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r>
              <a:rPr lang="de-DE"/>
              <a:t>Prof. Dr. Max Mustermann | Musterfakultät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536576" y="9263140"/>
            <a:ext cx="307626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r>
              <a:rPr lang="en-US" sz="800"/>
              <a:t>KIT – University of the State of Baden-Wuerttemberg and </a:t>
            </a:r>
            <a:br>
              <a:rPr lang="en-US" sz="800"/>
            </a:br>
            <a:r>
              <a:rPr lang="en-US" sz="800"/>
              <a:t>National Laboratory of the Helmholtz Association</a:t>
            </a:r>
          </a:p>
        </p:txBody>
      </p:sp>
      <p:pic>
        <p:nvPicPr>
          <p:cNvPr id="9223" name="Picture 11" descr="KIT-Logo-rgb_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444" y="205083"/>
            <a:ext cx="999196" cy="504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0638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de-DE"/>
              <a:t>Prof. Dr. Max Mustermann | </a:t>
            </a:r>
            <a:br>
              <a:rPr lang="de-DE"/>
            </a:br>
            <a:r>
              <a:rPr lang="de-DE"/>
              <a:t>Name of Faculty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B5DBA3-DFF6-4CFC-93DE-3F08A0E43AD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935469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nachhaltigleben.ch/images/stories/Essen_und_Trinken/Lebensmittelverschwendung_2_200.jpg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5" name="Picture 9" descr="II_rahmen_neu_ti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7" y="-68262"/>
            <a:ext cx="9144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875" y="6475413"/>
            <a:ext cx="367030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/>
              <a:t>KIT – University of the State of Baden-Wuerttemberg and </a:t>
            </a:r>
            <a:r>
              <a:rPr lang="en-US" sz="800" dirty="0" smtClean="0"/>
              <a:t/>
            </a:r>
            <a:br>
              <a:rPr lang="en-US" sz="800" dirty="0" smtClean="0"/>
            </a:br>
            <a:r>
              <a:rPr lang="en-US" sz="800" dirty="0" smtClean="0"/>
              <a:t>National Research Center of the Helmholtz Association</a:t>
            </a:r>
            <a:endParaRPr lang="en-US" sz="800" dirty="0"/>
          </a:p>
        </p:txBody>
      </p: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2195736" y="3182198"/>
            <a:ext cx="4537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/>
            <a:r>
              <a:rPr lang="de-DE" sz="1200" dirty="0" smtClean="0">
                <a:solidFill>
                  <a:schemeClr val="bg1"/>
                </a:solidFill>
              </a:rPr>
              <a:t>Klaus-Rainer Bräutigam </a:t>
            </a:r>
            <a:br>
              <a:rPr lang="de-DE" sz="1200" dirty="0" smtClean="0">
                <a:solidFill>
                  <a:schemeClr val="bg1"/>
                </a:solidFill>
              </a:rPr>
            </a:br>
            <a:r>
              <a:rPr lang="de-DE" sz="1200" dirty="0" smtClean="0">
                <a:solidFill>
                  <a:schemeClr val="bg1"/>
                </a:solidFill>
              </a:rPr>
              <a:t>Institute </a:t>
            </a:r>
            <a:r>
              <a:rPr lang="de-DE" sz="1200" dirty="0" err="1" smtClean="0">
                <a:solidFill>
                  <a:schemeClr val="bg1"/>
                </a:solidFill>
              </a:rPr>
              <a:t>for</a:t>
            </a:r>
            <a:r>
              <a:rPr lang="de-DE" sz="1200" dirty="0" smtClean="0">
                <a:solidFill>
                  <a:schemeClr val="bg1"/>
                </a:solidFill>
              </a:rPr>
              <a:t> Technology Assessment </a:t>
            </a:r>
            <a:r>
              <a:rPr lang="de-DE" sz="1200" dirty="0" err="1" smtClean="0">
                <a:solidFill>
                  <a:schemeClr val="bg1"/>
                </a:solidFill>
              </a:rPr>
              <a:t>and</a:t>
            </a:r>
            <a:r>
              <a:rPr lang="de-DE" sz="1200" dirty="0" smtClean="0">
                <a:solidFill>
                  <a:schemeClr val="bg1"/>
                </a:solidFill>
              </a:rPr>
              <a:t> Systems Analysis</a:t>
            </a:r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7318375" y="6497638"/>
            <a:ext cx="17272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de-DE" sz="1600" b="1">
                <a:solidFill>
                  <a:schemeClr val="bg1"/>
                </a:solidFill>
              </a:rPr>
              <a:t>www.kit.edu</a:t>
            </a:r>
          </a:p>
        </p:txBody>
      </p:sp>
      <p:pic>
        <p:nvPicPr>
          <p:cNvPr id="26640" name="Picture 13" descr="KIT-Logo-rgb_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1619250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Grafik 2" descr="ks-Muell-Lebensmittel-DW-Politik-Bremen.jpg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107504" y="3573016"/>
            <a:ext cx="3384376" cy="2736304"/>
          </a:xfrm>
          <a:prstGeom prst="rect">
            <a:avLst/>
          </a:prstGeom>
        </p:spPr>
      </p:pic>
      <p:sp>
        <p:nvSpPr>
          <p:cNvPr id="19" name="Textfeld 18"/>
          <p:cNvSpPr txBox="1"/>
          <p:nvPr userDrawn="1"/>
        </p:nvSpPr>
        <p:spPr>
          <a:xfrm>
            <a:off x="179512" y="602128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/>
              <a:t>Foto: dpa/DPA</a:t>
            </a:r>
            <a:endParaRPr lang="de-DE" sz="1000" dirty="0"/>
          </a:p>
        </p:txBody>
      </p:sp>
      <p:pic>
        <p:nvPicPr>
          <p:cNvPr id="20" name="Grafik 1" descr="Lebensmittelverschwendung_2_200.jpg"/>
          <p:cNvPicPr/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491880" y="3573016"/>
            <a:ext cx="3024336" cy="2736304"/>
          </a:xfrm>
          <a:prstGeom prst="rect">
            <a:avLst/>
          </a:prstGeom>
        </p:spPr>
      </p:pic>
      <p:sp>
        <p:nvSpPr>
          <p:cNvPr id="22" name="Textfeld 21"/>
          <p:cNvSpPr txBox="1"/>
          <p:nvPr userDrawn="1"/>
        </p:nvSpPr>
        <p:spPr>
          <a:xfrm>
            <a:off x="3635896" y="5733256"/>
            <a:ext cx="28803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de-DE" sz="1000" b="1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  <a:hlinkClick r:id="rId6"/>
              </a:rPr>
              <a:t>http://www.nachhaltigleben.ch/images/stories/Essen_und_Trinken/Lebensmittelverschwendung_2_200.jpg</a:t>
            </a:r>
            <a:endParaRPr lang="de-DE" sz="10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3" name="Grafik 22" descr="Bild2.jp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6516216" y="3573016"/>
            <a:ext cx="2555776" cy="2736304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09" y="368027"/>
            <a:ext cx="2673333" cy="8916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Dipl.-Phys. Klaus-Rainer Bräutigam - ITAS</a:t>
            </a:r>
            <a:endParaRPr lang="en-US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0CA6-D2A4-4EF1-9C6E-131CCFFD2458}" type="datetime1">
              <a:rPr lang="de-DE" smtClean="0"/>
              <a:pPr/>
              <a:t>02.06.2015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Dipl.-Phys. Klaus-Rainer Bräutigam - ITAS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D5F9E-0D7B-40FB-932F-7DE92EF1F41B}" type="datetime1">
              <a:rPr lang="de-DE" smtClean="0"/>
              <a:pPr/>
              <a:t>02.06.2015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59563" y="333375"/>
            <a:ext cx="2089150" cy="57594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90525" y="333375"/>
            <a:ext cx="6116638" cy="5759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Dipl.-Phys. Klaus-Rainer Bräutigam - ITAS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1E5C5-1016-4527-BECE-6BB4D77CAED7}" type="datetime1">
              <a:rPr lang="de-DE" smtClean="0"/>
              <a:pPr/>
              <a:t>02.06.2015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Dipl.-Phys. Klaus-Rainer Bräutigam - ITAS</a:t>
            </a:r>
            <a:endParaRPr lang="en-US" dirty="0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CCFD9-C5F8-4AF2-BE64-1F6BE2C6FEA8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1"/>
          </p:nvPr>
        </p:nvSpPr>
        <p:spPr>
          <a:xfrm>
            <a:off x="7956550" y="6597650"/>
            <a:ext cx="914400" cy="914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2"/>
          </p:nvPr>
        </p:nvSpPr>
        <p:spPr>
          <a:xfrm>
            <a:off x="8316913" y="6958013"/>
            <a:ext cx="914400" cy="914400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Dipl.-Phys. Klaus-Rainer Bräutigam - ITAS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1C75E44E-319B-438A-A2A6-53A6DFC58D63}" type="datetime1">
              <a:rPr lang="de-DE" smtClean="0"/>
              <a:pPr/>
              <a:t>02.06.2015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Dipl.-Phys. Klaus-Rainer Bräutigam - ITAS</a:t>
            </a:r>
            <a:endParaRPr lang="en-US"/>
          </a:p>
        </p:txBody>
      </p:sp>
      <p:sp>
        <p:nvSpPr>
          <p:cNvPr id="5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01BA-0C82-4000-9093-3FCEC020738D}" type="datetime1">
              <a:rPr lang="de-DE" smtClean="0"/>
              <a:pPr/>
              <a:t>02.06.2015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921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198563"/>
            <a:ext cx="4102100" cy="4894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Dipl.-Phys. Klaus-Rainer Bräutigam - ITAS</a:t>
            </a:r>
            <a:endParaRPr lang="en-US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7200F-6944-43C9-9C71-237BF29711D1}" type="datetime1">
              <a:rPr lang="de-DE" smtClean="0"/>
              <a:pPr/>
              <a:t>02.06.2015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Dipl.-Phys. Klaus-Rainer Bräutigam - ITAS</a:t>
            </a:r>
            <a:endParaRPr lang="en-US"/>
          </a:p>
        </p:txBody>
      </p:sp>
      <p:sp>
        <p:nvSpPr>
          <p:cNvPr id="8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B687E-FA90-4AB7-9950-83593E5A0A71}" type="datetime1">
              <a:rPr lang="de-DE" smtClean="0"/>
              <a:pPr/>
              <a:t>02.06.2015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Dipl.-Phys. Klaus-Rainer Bräutigam - ITAS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69A8D-FD24-43E0-AF9C-BD8FBCB70FCB}" type="datetime1">
              <a:rPr lang="de-DE" smtClean="0"/>
              <a:pPr/>
              <a:t>02.06.2015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Dipl.-Phys. Klaus-Rainer Bräutigam - ITAS</a:t>
            </a:r>
            <a:endParaRPr lang="en-US"/>
          </a:p>
        </p:txBody>
      </p:sp>
      <p:sp>
        <p:nvSpPr>
          <p:cNvPr id="3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A1461-38B3-4248-A357-A0A88ED56907}" type="datetime1">
              <a:rPr lang="de-DE" smtClean="0"/>
              <a:pPr/>
              <a:t>02.06.2015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Dipl.-Phys. Klaus-Rainer Bräutigam - ITAS</a:t>
            </a:r>
            <a:endParaRPr lang="en-US"/>
          </a:p>
        </p:txBody>
      </p:sp>
      <p:sp>
        <p:nvSpPr>
          <p:cNvPr id="6" name="Datumsplatzhalter 9"/>
          <p:cNvSpPr>
            <a:spLocks noGrp="1"/>
          </p:cNvSpPr>
          <p:nvPr>
            <p:ph type="dt" sz="half" idx="11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D1560-0BBE-4338-8DD9-B55D5ACDCE76}" type="datetime1">
              <a:rPr lang="de-DE" smtClean="0"/>
              <a:pPr/>
              <a:t>02.06.2015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I_rahmen_neu_folge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0525" y="333375"/>
            <a:ext cx="6911975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title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2113" y="1198563"/>
            <a:ext cx="8356600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add 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5" name="Text Box 11"/>
          <p:cNvSpPr txBox="1">
            <a:spLocks noChangeArrowheads="1"/>
          </p:cNvSpPr>
          <p:nvPr/>
        </p:nvSpPr>
        <p:spPr bwMode="auto">
          <a:xfrm>
            <a:off x="250825" y="6445250"/>
            <a:ext cx="3254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fld id="{1667C520-F49C-4D12-A1AD-7CEE7577070E}" type="slidenum">
              <a:rPr lang="de-DE" sz="900" b="1"/>
              <a:pPr>
                <a:spcBef>
                  <a:spcPct val="50000"/>
                </a:spcBef>
                <a:defRPr/>
              </a:pPr>
              <a:t>‹Nr.›</a:t>
            </a:fld>
            <a:endParaRPr lang="de-DE" sz="900" b="1" dirty="0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01800" y="6445250"/>
            <a:ext cx="42481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r>
              <a:rPr lang="en-US" dirty="0" smtClean="0"/>
              <a:t>Dipl.-Phys. Klaus-Rainer </a:t>
            </a:r>
            <a:r>
              <a:rPr lang="en-US" dirty="0" err="1" smtClean="0"/>
              <a:t>Bräutigam</a:t>
            </a:r>
            <a:r>
              <a:rPr lang="en-US" dirty="0" smtClean="0"/>
              <a:t> - ITAS</a:t>
            </a:r>
            <a:endParaRPr lang="en-US" dirty="0"/>
          </a:p>
        </p:txBody>
      </p:sp>
      <p:pic>
        <p:nvPicPr>
          <p:cNvPr id="1037" name="Picture 9" descr="KITlogo_4c_frutiger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67625" y="341313"/>
            <a:ext cx="10842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12000" y="6444000"/>
            <a:ext cx="1044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BA38E-7980-4B9E-9CEA-5E3BA2394E23}" type="datetime1">
              <a:rPr lang="de-DE" smtClean="0"/>
              <a:pPr/>
              <a:t>02.06.2015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6396205"/>
            <a:ext cx="1260368" cy="4203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</p:sldLayoutIdLst>
  <p:hf sldNum="0"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14325" indent="-314325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90575" indent="-314325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>
          <a:solidFill>
            <a:schemeClr val="tx1"/>
          </a:solidFill>
          <a:latin typeface="+mn-lt"/>
        </a:defRPr>
      </a:lvl2pPr>
      <a:lvl3pPr marL="1209675" indent="-27622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3pPr>
      <a:lvl4pPr marL="1657350" indent="-27622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4pPr>
      <a:lvl5pPr marL="2095500" indent="-276225" algn="l" rtl="0" eaLnBrk="1" fontAlgn="base" hangingPunct="1">
        <a:spcBef>
          <a:spcPct val="20000"/>
        </a:spcBef>
        <a:spcAft>
          <a:spcPct val="0"/>
        </a:spcAft>
        <a:buBlip>
          <a:blip r:embed="rId19"/>
        </a:buBlip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60000"/>
        <a:buBlip>
          <a:blip r:embed="rId20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mr.sagepub.com/content/32/8/683.full.pdf" TargetMode="External"/><Relationship Id="rId2" Type="http://schemas.openxmlformats.org/officeDocument/2006/relationships/hyperlink" Target="http://www.europarl.europa.eu/RegData/etudes/etudes/join/2013/513515/IPOL-JOIN_ET(2013)513515_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dpi.com/2071-1050/7/3/269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479522" y="1484784"/>
            <a:ext cx="838993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ctr"/>
            <a:r>
              <a:rPr lang="de-DE" sz="2400" b="1" dirty="0" err="1" smtClean="0"/>
              <a:t>Quantification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Food-</a:t>
            </a:r>
            <a:r>
              <a:rPr lang="de-DE" sz="2400" b="1" dirty="0" err="1" smtClean="0"/>
              <a:t>Waste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across</a:t>
            </a:r>
            <a:r>
              <a:rPr lang="de-DE" sz="2400" b="1" dirty="0" smtClean="0"/>
              <a:t> EU-28 </a:t>
            </a:r>
            <a:br>
              <a:rPr lang="de-DE" sz="2400" b="1" dirty="0" smtClean="0"/>
            </a:br>
            <a:r>
              <a:rPr lang="de-DE" sz="2400" b="1" dirty="0" err="1" smtClean="0"/>
              <a:t>Results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of</a:t>
            </a:r>
            <a:r>
              <a:rPr lang="de-DE" sz="2400" b="1" dirty="0" smtClean="0"/>
              <a:t> Model </a:t>
            </a:r>
            <a:r>
              <a:rPr lang="de-DE" sz="2400" b="1" dirty="0" err="1" smtClean="0"/>
              <a:t>Calculations</a:t>
            </a:r>
            <a:endParaRPr lang="de-DE" sz="2400" b="1" dirty="0"/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395536" y="2492897"/>
            <a:ext cx="837088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b="1" dirty="0" smtClean="0"/>
              <a:t>Fusions Regional Platform Meeting – Budapest, June 3, 2015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Model Results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FB1BB3-4429-4AE7-9F01-558B9745CD90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23528" y="1268760"/>
            <a:ext cx="6652339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 smtClean="0"/>
              <a:t>Disadvantages</a:t>
            </a:r>
            <a:endParaRPr lang="de-DE" sz="2400" dirty="0" smtClean="0"/>
          </a:p>
          <a:p>
            <a:endParaRPr lang="de-DE" dirty="0"/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2000" dirty="0" err="1">
                <a:latin typeface="+mn-lt"/>
              </a:rPr>
              <a:t>Waste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rates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for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different </a:t>
            </a:r>
            <a:r>
              <a:rPr lang="de-DE" sz="2000" dirty="0" err="1" smtClean="0">
                <a:latin typeface="+mn-lt"/>
              </a:rPr>
              <a:t>stages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food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chain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were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taken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from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study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i="1" dirty="0" err="1" smtClean="0">
                <a:latin typeface="+mn-lt"/>
              </a:rPr>
              <a:t>Gustavsson</a:t>
            </a:r>
            <a:r>
              <a:rPr lang="de-DE" sz="2000" i="1" dirty="0" smtClean="0">
                <a:latin typeface="+mn-lt"/>
              </a:rPr>
              <a:t> et al., 2013 </a:t>
            </a:r>
            <a:r>
              <a:rPr lang="de-DE" sz="2000" dirty="0" err="1" smtClean="0">
                <a:latin typeface="+mn-lt"/>
              </a:rPr>
              <a:t>and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no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differentiation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between</a:t>
            </a:r>
            <a:r>
              <a:rPr lang="de-DE" sz="2000" dirty="0" smtClean="0">
                <a:latin typeface="+mn-lt"/>
              </a:rPr>
              <a:t> countries </a:t>
            </a:r>
            <a:r>
              <a:rPr lang="de-DE" sz="2000" dirty="0" err="1" smtClean="0">
                <a:latin typeface="+mn-lt"/>
              </a:rPr>
              <a:t>is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made</a:t>
            </a:r>
            <a:endParaRPr lang="de-DE" sz="2000" dirty="0">
              <a:latin typeface="+mn-lt"/>
            </a:endParaRP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2000" dirty="0" err="1">
                <a:latin typeface="+mn-lt"/>
              </a:rPr>
              <a:t>Reliability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of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data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from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smtClean="0">
                <a:latin typeface="+mn-lt"/>
              </a:rPr>
              <a:t>FAO (</a:t>
            </a:r>
            <a:r>
              <a:rPr lang="de-DE" sz="2000" dirty="0" err="1" smtClean="0">
                <a:latin typeface="+mn-lt"/>
              </a:rPr>
              <a:t>data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are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based</a:t>
            </a:r>
            <a:r>
              <a:rPr lang="de-DE" sz="2000" dirty="0" smtClean="0">
                <a:latin typeface="+mn-lt"/>
              </a:rPr>
              <a:t> on </a:t>
            </a:r>
            <a:r>
              <a:rPr lang="de-DE" sz="2000" dirty="0" err="1" smtClean="0">
                <a:latin typeface="+mn-lt"/>
              </a:rPr>
              <a:t>reports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from</a:t>
            </a:r>
            <a:r>
              <a:rPr lang="de-DE" sz="2000" dirty="0" smtClean="0">
                <a:latin typeface="+mn-lt"/>
              </a:rPr>
              <a:t> individual countries)</a:t>
            </a: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00737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7344816" cy="720080"/>
          </a:xfrm>
        </p:spPr>
        <p:txBody>
          <a:bodyPr/>
          <a:lstStyle/>
          <a:p>
            <a:pPr algn="ctr"/>
            <a:r>
              <a:rPr lang="de-DE" dirty="0" smtClean="0"/>
              <a:t>Per Capita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Food </a:t>
            </a:r>
            <a:r>
              <a:rPr lang="de-DE" dirty="0" err="1" smtClean="0"/>
              <a:t>Waste</a:t>
            </a:r>
            <a:r>
              <a:rPr lang="de-DE" dirty="0" smtClean="0"/>
              <a:t> (</a:t>
            </a:r>
            <a:r>
              <a:rPr lang="de-DE" dirty="0" err="1" smtClean="0"/>
              <a:t>excluding</a:t>
            </a:r>
            <a:r>
              <a:rPr lang="de-DE" dirty="0" smtClean="0"/>
              <a:t> </a:t>
            </a:r>
            <a:r>
              <a:rPr lang="de-DE" dirty="0" err="1" smtClean="0"/>
              <a:t>agriculture</a:t>
            </a:r>
            <a:r>
              <a:rPr lang="de-DE" dirty="0" smtClean="0"/>
              <a:t> and </a:t>
            </a:r>
            <a:r>
              <a:rPr lang="de-DE" dirty="0" err="1" smtClean="0"/>
              <a:t>postharvest</a:t>
            </a:r>
            <a:r>
              <a:rPr lang="de-DE" dirty="0" smtClean="0"/>
              <a:t> </a:t>
            </a:r>
            <a:r>
              <a:rPr lang="de-DE" dirty="0" err="1" smtClean="0"/>
              <a:t>handling</a:t>
            </a:r>
            <a:r>
              <a:rPr lang="de-DE" dirty="0" smtClean="0"/>
              <a:t> &amp; </a:t>
            </a:r>
            <a:r>
              <a:rPr lang="de-DE" dirty="0" err="1" smtClean="0"/>
              <a:t>storage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512B81-8A78-4EC2-903A-4EF179A68601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7" y="1268760"/>
            <a:ext cx="7577247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8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341" y="332656"/>
            <a:ext cx="7019987" cy="432048"/>
          </a:xfrm>
        </p:spPr>
        <p:txBody>
          <a:bodyPr/>
          <a:lstStyle/>
          <a:p>
            <a:pPr algn="ctr"/>
            <a:r>
              <a:rPr lang="de-DE" dirty="0" smtClean="0"/>
              <a:t>Food </a:t>
            </a:r>
            <a:r>
              <a:rPr lang="de-DE" dirty="0" err="1" smtClean="0"/>
              <a:t>Waste</a:t>
            </a:r>
            <a:r>
              <a:rPr lang="de-DE" dirty="0" smtClean="0"/>
              <a:t> Generation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Household</a:t>
            </a:r>
            <a:r>
              <a:rPr lang="de-DE" dirty="0" smtClean="0"/>
              <a:t> </a:t>
            </a:r>
            <a:r>
              <a:rPr lang="de-DE" dirty="0" err="1" smtClean="0"/>
              <a:t>Sector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512B81-8A78-4EC2-903A-4EF179A68601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73" y="980727"/>
            <a:ext cx="7542237" cy="487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547664" y="103533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Minimum </a:t>
            </a:r>
            <a:r>
              <a:rPr lang="de-DE" dirty="0" err="1" smtClean="0"/>
              <a:t>scenario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067944" y="105741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EUROSTAT-</a:t>
            </a:r>
            <a:r>
              <a:rPr lang="de-DE" dirty="0" err="1" smtClean="0"/>
              <a:t>data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6004008" y="103533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Country-</a:t>
            </a:r>
            <a:r>
              <a:rPr lang="de-DE" dirty="0" err="1" smtClean="0"/>
              <a:t>specific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004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983983" cy="1008112"/>
          </a:xfrm>
        </p:spPr>
        <p:txBody>
          <a:bodyPr/>
          <a:lstStyle/>
          <a:p>
            <a:pPr algn="ctr"/>
            <a:r>
              <a:rPr lang="de-DE" dirty="0" smtClean="0"/>
              <a:t>Share </a:t>
            </a:r>
            <a:r>
              <a:rPr lang="de-DE" dirty="0" err="1" smtClean="0"/>
              <a:t>of</a:t>
            </a:r>
            <a:r>
              <a:rPr lang="de-DE" dirty="0" smtClean="0"/>
              <a:t> Different Stages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Food Chain on total Food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2011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512B81-8A78-4EC2-903A-4EF179A68601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59" y="2409563"/>
            <a:ext cx="4232513" cy="273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259632" y="54452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235 kg per </a:t>
            </a:r>
            <a:r>
              <a:rPr lang="de-DE" dirty="0" err="1" smtClean="0"/>
              <a:t>capita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36096" y="54452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185 kg per </a:t>
            </a:r>
            <a:r>
              <a:rPr lang="de-DE" dirty="0" err="1" smtClean="0"/>
              <a:t>capita</a:t>
            </a: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7950" y="2409562"/>
            <a:ext cx="4232512" cy="273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3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983983" cy="1008112"/>
          </a:xfrm>
        </p:spPr>
        <p:txBody>
          <a:bodyPr/>
          <a:lstStyle/>
          <a:p>
            <a:pPr algn="ctr"/>
            <a:r>
              <a:rPr lang="de-DE" dirty="0" smtClean="0"/>
              <a:t>Share </a:t>
            </a:r>
            <a:r>
              <a:rPr lang="de-DE" dirty="0" err="1" smtClean="0"/>
              <a:t>of</a:t>
            </a:r>
            <a:r>
              <a:rPr lang="de-DE" dirty="0" smtClean="0"/>
              <a:t> Different Stages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Food Chain on total Food </a:t>
            </a:r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2011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512B81-8A78-4EC2-903A-4EF179A68601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96" y="2384965"/>
            <a:ext cx="4232513" cy="273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1259632" y="54452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236 kg per </a:t>
            </a:r>
            <a:r>
              <a:rPr lang="de-DE" dirty="0" err="1" smtClean="0"/>
              <a:t>capita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36096" y="54452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294 kg per </a:t>
            </a:r>
            <a:r>
              <a:rPr lang="de-DE" dirty="0" err="1" smtClean="0"/>
              <a:t>capita</a:t>
            </a: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7" y="2384965"/>
            <a:ext cx="4194447" cy="2710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72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911975" cy="1008112"/>
          </a:xfrm>
        </p:spPr>
        <p:txBody>
          <a:bodyPr/>
          <a:lstStyle/>
          <a:p>
            <a:pPr algn="ctr"/>
            <a:r>
              <a:rPr lang="de-DE" dirty="0" smtClean="0"/>
              <a:t>Share </a:t>
            </a:r>
            <a:r>
              <a:rPr lang="de-DE" dirty="0" err="1" smtClean="0"/>
              <a:t>of</a:t>
            </a:r>
            <a:r>
              <a:rPr lang="de-DE" dirty="0" smtClean="0"/>
              <a:t> Different Food </a:t>
            </a:r>
            <a:r>
              <a:rPr lang="de-DE" dirty="0" err="1" smtClean="0"/>
              <a:t>Types</a:t>
            </a:r>
            <a:r>
              <a:rPr lang="de-DE" dirty="0" smtClean="0"/>
              <a:t> on total Food </a:t>
            </a:r>
            <a:r>
              <a:rPr lang="de-DE" dirty="0" err="1" smtClean="0"/>
              <a:t>Waste</a:t>
            </a:r>
            <a:r>
              <a:rPr lang="de-DE" dirty="0" smtClean="0"/>
              <a:t> in </a:t>
            </a:r>
            <a:r>
              <a:rPr lang="de-DE" dirty="0" err="1" smtClean="0"/>
              <a:t>Households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2011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512B81-8A78-4EC2-903A-4EF179A68601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73659"/>
            <a:ext cx="4367228" cy="282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59632" y="54452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99 kg per </a:t>
            </a:r>
            <a:r>
              <a:rPr lang="de-DE" dirty="0" err="1" smtClean="0"/>
              <a:t>capita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436096" y="54452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92 kg per </a:t>
            </a:r>
            <a:r>
              <a:rPr lang="de-DE" dirty="0" err="1" smtClean="0"/>
              <a:t>capita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274" y="2373659"/>
            <a:ext cx="4367228" cy="282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9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6911975" cy="1008112"/>
          </a:xfrm>
        </p:spPr>
        <p:txBody>
          <a:bodyPr/>
          <a:lstStyle/>
          <a:p>
            <a:pPr algn="ctr"/>
            <a:r>
              <a:rPr lang="de-DE" dirty="0" smtClean="0"/>
              <a:t>Share </a:t>
            </a:r>
            <a:r>
              <a:rPr lang="de-DE" dirty="0" err="1" smtClean="0"/>
              <a:t>of</a:t>
            </a:r>
            <a:r>
              <a:rPr lang="de-DE" dirty="0" smtClean="0"/>
              <a:t> Different Food </a:t>
            </a:r>
            <a:r>
              <a:rPr lang="de-DE" dirty="0" err="1" smtClean="0"/>
              <a:t>Types</a:t>
            </a:r>
            <a:r>
              <a:rPr lang="de-DE" dirty="0" smtClean="0"/>
              <a:t> on total Food </a:t>
            </a:r>
            <a:r>
              <a:rPr lang="de-DE" dirty="0" err="1" smtClean="0"/>
              <a:t>Waste</a:t>
            </a:r>
            <a:r>
              <a:rPr lang="de-DE" dirty="0" smtClean="0"/>
              <a:t> in </a:t>
            </a:r>
            <a:r>
              <a:rPr lang="de-DE" dirty="0" err="1" smtClean="0"/>
              <a:t>Households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2011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512B81-8A78-4EC2-903A-4EF179A68601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65" y="2359826"/>
            <a:ext cx="4311402" cy="27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259632" y="54452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105 kg per </a:t>
            </a:r>
            <a:r>
              <a:rPr lang="de-DE" dirty="0" err="1" smtClean="0"/>
              <a:t>capita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436096" y="544522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113 kg per </a:t>
            </a:r>
            <a:r>
              <a:rPr lang="de-DE" dirty="0" err="1" smtClean="0"/>
              <a:t>capita</a:t>
            </a:r>
            <a:endParaRPr lang="de-DE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067" y="2359826"/>
            <a:ext cx="4275753" cy="2763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7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11975" cy="50405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7" y="1052736"/>
            <a:ext cx="8208912" cy="5256584"/>
          </a:xfrm>
          <a:noFill/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Up to now there is a lack of reliable data </a:t>
            </a:r>
          </a:p>
          <a:p>
            <a:pPr marL="808038">
              <a:buFont typeface="Arial" panose="020B0604020202020204" pitchFamily="34" charset="0"/>
              <a:buChar char="•"/>
            </a:pPr>
            <a:r>
              <a:rPr lang="en-GB" dirty="0" smtClean="0"/>
              <a:t>For total amount of food waste at the different stages of the food chain</a:t>
            </a:r>
          </a:p>
          <a:p>
            <a:pPr marL="808038">
              <a:buFont typeface="Arial" panose="020B0604020202020204" pitchFamily="34" charset="0"/>
              <a:buChar char="•"/>
            </a:pPr>
            <a:r>
              <a:rPr lang="en-GB" dirty="0" smtClean="0"/>
              <a:t>For the share of different food groups to total amount of food waste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This fact makes it difficult to develop and implement measures to reduce food waste and to evaluate these measures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Therefore methods </a:t>
            </a:r>
            <a:r>
              <a:rPr lang="en-GB" dirty="0"/>
              <a:t>used by the Member States for the collection and calculation of data on food waste </a:t>
            </a:r>
            <a:r>
              <a:rPr lang="en-GB" dirty="0" smtClean="0"/>
              <a:t>generation </a:t>
            </a:r>
            <a:r>
              <a:rPr lang="en-GB" dirty="0"/>
              <a:t>should be </a:t>
            </a:r>
            <a:r>
              <a:rPr lang="en-GB" dirty="0" smtClean="0"/>
              <a:t>standardised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In addition separate </a:t>
            </a:r>
            <a:r>
              <a:rPr lang="en-GB" dirty="0"/>
              <a:t>collection of food waste generated at all stages of the food supply </a:t>
            </a:r>
            <a:r>
              <a:rPr lang="en-GB" dirty="0" smtClean="0"/>
              <a:t>chain, whether </a:t>
            </a:r>
            <a:r>
              <a:rPr lang="en-GB" dirty="0"/>
              <a:t>voluntarily or </a:t>
            </a:r>
            <a:r>
              <a:rPr lang="en-GB" dirty="0" smtClean="0"/>
              <a:t>mandatory, might help to improve the data basis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5FE1F9-C7C6-4036-81E8-DCC24131EA19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</p:spTree>
    <p:extLst>
      <p:ext uri="{BB962C8B-B14F-4D97-AF65-F5344CB8AC3E}">
        <p14:creationId xmlns:p14="http://schemas.microsoft.com/office/powerpoint/2010/main" val="33803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11975" cy="504056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7" y="1052736"/>
            <a:ext cx="8208912" cy="5256584"/>
          </a:xfrm>
          <a:noFill/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Model calculations on the basis of the data of the FAO (FBS-sheets) can serve as a basis for comparison with data collected in other ways.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Data from model calculations are available for all EU-28 countries, will be updated regularly and are available  - in a consistent manner - for all stages of the food chain and for different food groups</a:t>
            </a:r>
            <a:endParaRPr lang="en-GB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However, so far, waste rates applied within the model calculations, do not differentiate between countries.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dirty="0" smtClean="0"/>
              <a:t>In order to overcome this obstacle work has to be done to develop country specific waste rates for the different stages of the food chain and for different food-types.</a:t>
            </a:r>
            <a:endParaRPr lang="en-GB" dirty="0"/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5FE1F9-C7C6-4036-81E8-DCC24131EA19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</p:spTree>
    <p:extLst>
      <p:ext uri="{BB962C8B-B14F-4D97-AF65-F5344CB8AC3E}">
        <p14:creationId xmlns:p14="http://schemas.microsoft.com/office/powerpoint/2010/main" val="74533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6911975" cy="504056"/>
          </a:xfrm>
        </p:spPr>
        <p:txBody>
          <a:bodyPr/>
          <a:lstStyle/>
          <a:p>
            <a:r>
              <a:rPr lang="en-US" dirty="0" smtClean="0"/>
              <a:t>Further Information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208912" cy="5400600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Technology </a:t>
            </a:r>
            <a:r>
              <a:rPr lang="en-US" dirty="0"/>
              <a:t>options for feeding 10 billion people 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Options for Cutting Food Waste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www.europarl.europa.eu/RegData/etudes/etudes/join/2013/513515/IPOL-JOIN_ET%282013%29513515_EN.pdf</a:t>
            </a:r>
            <a:endParaRPr lang="en-GB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The </a:t>
            </a:r>
            <a:r>
              <a:rPr lang="en-US" dirty="0"/>
              <a:t>extent of food waste </a:t>
            </a:r>
            <a:r>
              <a:rPr lang="en-US" dirty="0" smtClean="0"/>
              <a:t>generation </a:t>
            </a:r>
            <a:r>
              <a:rPr lang="de-DE" dirty="0" err="1" smtClean="0"/>
              <a:t>across</a:t>
            </a:r>
            <a:r>
              <a:rPr lang="de-DE" dirty="0" smtClean="0"/>
              <a:t> </a:t>
            </a:r>
            <a:r>
              <a:rPr lang="de-DE" dirty="0"/>
              <a:t>EU-27: Different </a:t>
            </a:r>
            <a:r>
              <a:rPr lang="de-DE" dirty="0" err="1"/>
              <a:t>calculation</a:t>
            </a:r>
            <a:endParaRPr lang="de-DE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methods and the reliability of their </a:t>
            </a:r>
            <a:r>
              <a:rPr lang="en-US" dirty="0" smtClean="0"/>
              <a:t>results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</a:t>
            </a:r>
            <a:r>
              <a:rPr lang="en-GB" dirty="0" smtClean="0">
                <a:hlinkClick r:id="rId3"/>
              </a:rPr>
              <a:t>wmr.sagepub.com/content/32/8/683.full.pdf</a:t>
            </a:r>
            <a:endParaRPr lang="en-GB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GB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Food Waste Generation at Household Level: Results of a Survey among Employees of Two European Research Centers in Italy and Germany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dirty="0">
                <a:hlinkClick r:id="rId4"/>
              </a:rPr>
              <a:t>http://</a:t>
            </a:r>
            <a:r>
              <a:rPr lang="en-GB" dirty="0" smtClean="0">
                <a:hlinkClick r:id="rId4"/>
              </a:rPr>
              <a:t>www.mdpi.com/2071-1050/7/3/2695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5FE1F9-C7C6-4036-81E8-DCC24131EA19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</p:spTree>
    <p:extLst>
      <p:ext uri="{BB962C8B-B14F-4D97-AF65-F5344CB8AC3E}">
        <p14:creationId xmlns:p14="http://schemas.microsoft.com/office/powerpoint/2010/main" val="205793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4894262"/>
          </a:xfrm>
          <a:noFill/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Study for the “Science and Technology Options Assessment  (STOA)” Board of the European Parliament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 smtClean="0"/>
              <a:t>Title of the whole study: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Technology options for feeding 10 billion people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GB" b="1" dirty="0" smtClean="0"/>
              <a:t>Title of the Study performed by ITAS</a:t>
            </a:r>
          </a:p>
          <a:p>
            <a:pPr marL="0" indent="0">
              <a:buNone/>
            </a:pPr>
            <a:r>
              <a:rPr lang="en-GB" b="1" dirty="0" smtClean="0"/>
              <a:t/>
            </a:r>
            <a:br>
              <a:rPr lang="en-GB" b="1" dirty="0" smtClean="0"/>
            </a:br>
            <a:r>
              <a:rPr lang="en-US" dirty="0" smtClean="0"/>
              <a:t>Options for cutting food waste</a:t>
            </a:r>
            <a:br>
              <a:rPr lang="en-US" dirty="0" smtClean="0"/>
            </a:br>
            <a:r>
              <a:rPr lang="en-US" dirty="0" smtClean="0"/>
              <a:t>(Study finished and published in 2013)</a:t>
            </a:r>
          </a:p>
          <a:p>
            <a:pPr marL="0" indent="0">
              <a:buNone/>
            </a:pPr>
            <a:r>
              <a:rPr lang="en-GB" i="1" dirty="0"/>
              <a:t>Authors: Carmen Priefer, Juliane </a:t>
            </a:r>
            <a:r>
              <a:rPr lang="en-GB" i="1" dirty="0" err="1"/>
              <a:t>Jörissen</a:t>
            </a:r>
            <a:r>
              <a:rPr lang="en-GB" i="1" dirty="0"/>
              <a:t>,</a:t>
            </a:r>
            <a:br>
              <a:rPr lang="en-GB" i="1" dirty="0"/>
            </a:br>
            <a:r>
              <a:rPr lang="en-GB" i="1" dirty="0"/>
              <a:t>	 Klaus-Rainer Bräutigam</a:t>
            </a: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FB1BB3-4429-4AE7-9F01-558B9745CD90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  <p:pic>
        <p:nvPicPr>
          <p:cNvPr id="7" name="Grafik 6"/>
          <p:cNvPicPr/>
          <p:nvPr/>
        </p:nvPicPr>
        <p:blipFill>
          <a:blip r:embed="rId2" cstate="print"/>
          <a:srcRect l="32562" t="11777" r="30083" b="25000"/>
          <a:stretch>
            <a:fillRect/>
          </a:stretch>
        </p:blipFill>
        <p:spPr bwMode="auto">
          <a:xfrm>
            <a:off x="6516216" y="2780928"/>
            <a:ext cx="21526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03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7" y="1052736"/>
            <a:ext cx="8208912" cy="5256584"/>
          </a:xfrm>
          <a:noFill/>
        </p:spPr>
        <p:txBody>
          <a:bodyPr/>
          <a:lstStyle/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75FE1F9-C7C6-4036-81E8-DCC24131EA19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236296" y="5909111"/>
            <a:ext cx="1583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BNN: 16.5.2015</a:t>
            </a:r>
            <a:endParaRPr lang="de-DE" sz="1400" dirty="0"/>
          </a:p>
        </p:txBody>
      </p:sp>
      <p:sp>
        <p:nvSpPr>
          <p:cNvPr id="4" name="Textfeld 3"/>
          <p:cNvSpPr txBox="1"/>
          <p:nvPr/>
        </p:nvSpPr>
        <p:spPr>
          <a:xfrm>
            <a:off x="251520" y="598993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Contact</a:t>
            </a:r>
            <a:r>
              <a:rPr lang="de-DE" dirty="0" smtClean="0"/>
              <a:t>: Braeutigam@kit.edu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759" y="476672"/>
            <a:ext cx="5588016" cy="51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03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of the Study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4894262"/>
          </a:xfrm>
          <a:noFill/>
        </p:spPr>
        <p:txBody>
          <a:bodyPr/>
          <a:lstStyle/>
          <a:p>
            <a:pPr marL="358775" indent="-3587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To </a:t>
            </a:r>
            <a:r>
              <a:rPr lang="en-US" dirty="0" err="1" smtClean="0"/>
              <a:t>summarise</a:t>
            </a:r>
            <a:r>
              <a:rPr lang="en-US" dirty="0" smtClean="0"/>
              <a:t> </a:t>
            </a:r>
            <a:r>
              <a:rPr lang="en-US" dirty="0"/>
              <a:t>existing research on food waste generation in </a:t>
            </a:r>
            <a:r>
              <a:rPr lang="en-US" dirty="0" smtClean="0"/>
              <a:t>Europe</a:t>
            </a:r>
          </a:p>
          <a:p>
            <a:pPr marL="358775" indent="-3587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To give </a:t>
            </a:r>
            <a:r>
              <a:rPr lang="en-US" dirty="0"/>
              <a:t>insight into the reliability of the available data on the basis of own model </a:t>
            </a:r>
            <a:r>
              <a:rPr lang="en-US" dirty="0" smtClean="0"/>
              <a:t>calculation (amount of food waste for the different stages of the food-supply chain as well as for different food-types for all EU-27 countries)</a:t>
            </a:r>
          </a:p>
          <a:p>
            <a:pPr marL="358775" indent="-3587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analyse</a:t>
            </a:r>
            <a:r>
              <a:rPr lang="de-DE" dirty="0" smtClean="0"/>
              <a:t> </a:t>
            </a:r>
            <a:r>
              <a:rPr lang="de-DE" dirty="0" err="1" smtClean="0"/>
              <a:t>political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regulatory</a:t>
            </a:r>
            <a:r>
              <a:rPr lang="de-DE" dirty="0" smtClean="0"/>
              <a:t> </a:t>
            </a:r>
            <a:r>
              <a:rPr lang="de-DE" dirty="0" err="1" smtClean="0"/>
              <a:t>framework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 smtClean="0"/>
          </a:p>
          <a:p>
            <a:pPr marL="358775" indent="-3587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compile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evaluate</a:t>
            </a:r>
            <a:r>
              <a:rPr lang="de-DE" dirty="0" smtClean="0"/>
              <a:t> </a:t>
            </a:r>
            <a:r>
              <a:rPr lang="de-DE" dirty="0" err="1" smtClean="0"/>
              <a:t>prevention</a:t>
            </a:r>
            <a:r>
              <a:rPr lang="de-DE" dirty="0" smtClean="0"/>
              <a:t> </a:t>
            </a:r>
            <a:r>
              <a:rPr lang="de-DE" dirty="0" err="1" smtClean="0"/>
              <a:t>measures</a:t>
            </a:r>
            <a:r>
              <a:rPr lang="de-DE" dirty="0" smtClean="0"/>
              <a:t>, </a:t>
            </a:r>
            <a:r>
              <a:rPr lang="de-DE" dirty="0" err="1" smtClean="0"/>
              <a:t>already</a:t>
            </a:r>
            <a:r>
              <a:rPr lang="de-DE" dirty="0" smtClean="0"/>
              <a:t> </a:t>
            </a:r>
            <a:r>
              <a:rPr lang="de-DE" dirty="0" err="1" smtClean="0"/>
              <a:t>existing</a:t>
            </a:r>
            <a:r>
              <a:rPr lang="de-DE" dirty="0" smtClean="0"/>
              <a:t>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currently</a:t>
            </a:r>
            <a:r>
              <a:rPr lang="de-DE" dirty="0" smtClean="0"/>
              <a:t> </a:t>
            </a:r>
            <a:r>
              <a:rPr lang="de-DE" dirty="0" err="1" smtClean="0"/>
              <a:t>under</a:t>
            </a:r>
            <a:r>
              <a:rPr lang="de-DE" dirty="0" smtClean="0"/>
              <a:t> </a:t>
            </a:r>
            <a:r>
              <a:rPr lang="de-DE" dirty="0" err="1" smtClean="0"/>
              <a:t>discussion</a:t>
            </a:r>
            <a:r>
              <a:rPr lang="de-DE" dirty="0" smtClean="0"/>
              <a:t> </a:t>
            </a:r>
          </a:p>
          <a:p>
            <a:pPr marL="358775" indent="-3587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elaborate</a:t>
            </a:r>
            <a:r>
              <a:rPr lang="de-DE" dirty="0" smtClean="0"/>
              <a:t> </a:t>
            </a:r>
            <a:r>
              <a:rPr lang="de-DE" dirty="0" err="1" smtClean="0"/>
              <a:t>options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action</a:t>
            </a:r>
            <a:endParaRPr lang="en-GB" dirty="0" smtClean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FB1BB3-4429-4AE7-9F01-558B9745CD90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</p:spTree>
    <p:extLst>
      <p:ext uri="{BB962C8B-B14F-4D97-AF65-F5344CB8AC3E}">
        <p14:creationId xmlns:p14="http://schemas.microsoft.com/office/powerpoint/2010/main" val="338035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on Food-Waste – the BIOIS-Study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4894262"/>
          </a:xfrm>
          <a:noFill/>
        </p:spPr>
        <p:txBody>
          <a:bodyPr/>
          <a:lstStyle/>
          <a:p>
            <a:pPr marL="358775" indent="-3587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endParaRPr lang="en-US" dirty="0" smtClean="0"/>
          </a:p>
          <a:p>
            <a:pPr marL="358775" indent="-3587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All stages of the food chain except agriculture </a:t>
            </a:r>
            <a:r>
              <a:rPr lang="en-US" dirty="0"/>
              <a:t>(manufacturing, </a:t>
            </a:r>
            <a:r>
              <a:rPr lang="en-US" dirty="0" err="1"/>
              <a:t>wholesail</a:t>
            </a:r>
            <a:r>
              <a:rPr lang="en-US" dirty="0"/>
              <a:t>/retail, food service and catering, </a:t>
            </a:r>
            <a:r>
              <a:rPr lang="en-US" dirty="0" smtClean="0"/>
              <a:t>households)</a:t>
            </a:r>
            <a:endParaRPr lang="en-US" dirty="0"/>
          </a:p>
          <a:p>
            <a:pPr marL="358775" indent="-3587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All EU-27 countries</a:t>
            </a:r>
            <a:endParaRPr lang="de-DE" dirty="0"/>
          </a:p>
          <a:p>
            <a:pPr marL="358775" indent="-3587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No differentiation between food groups</a:t>
            </a:r>
            <a:endParaRPr lang="de-DE" dirty="0"/>
          </a:p>
          <a:p>
            <a:pPr marL="358775" indent="-3587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As far as possible </a:t>
            </a:r>
            <a:r>
              <a:rPr lang="en-US" dirty="0" smtClean="0"/>
              <a:t>on the basis of data </a:t>
            </a:r>
            <a:r>
              <a:rPr lang="en-US" dirty="0"/>
              <a:t>from national </a:t>
            </a:r>
            <a:r>
              <a:rPr lang="en-US" dirty="0" smtClean="0"/>
              <a:t>studies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FB1BB3-4429-4AE7-9F01-558B9745CD90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</p:spTree>
    <p:extLst>
      <p:ext uri="{BB962C8B-B14F-4D97-AF65-F5344CB8AC3E}">
        <p14:creationId xmlns:p14="http://schemas.microsoft.com/office/powerpoint/2010/main" val="33886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6911975" cy="561975"/>
          </a:xfrm>
        </p:spPr>
        <p:txBody>
          <a:bodyPr/>
          <a:lstStyle/>
          <a:p>
            <a:r>
              <a:rPr lang="en-US" dirty="0" smtClean="0"/>
              <a:t>BIOIS-Study – Manufacturing Sector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4894262"/>
          </a:xfrm>
          <a:noFill/>
        </p:spPr>
        <p:txBody>
          <a:bodyPr/>
          <a:lstStyle/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National data for the manufacturing sector </a:t>
            </a:r>
            <a:r>
              <a:rPr lang="en-US" dirty="0" smtClean="0"/>
              <a:t>are only </a:t>
            </a:r>
            <a:r>
              <a:rPr lang="en-US" dirty="0"/>
              <a:t>available for </a:t>
            </a:r>
            <a:r>
              <a:rPr lang="en-US" dirty="0" smtClean="0"/>
              <a:t>UK. For all other countries BIOIS </a:t>
            </a:r>
            <a:r>
              <a:rPr lang="en-US" dirty="0"/>
              <a:t>used EUROSTAT data</a:t>
            </a:r>
            <a:endParaRPr lang="de-DE" dirty="0"/>
          </a:p>
          <a:p>
            <a:pPr marL="0" indent="0">
              <a:lnSpc>
                <a:spcPct val="150000"/>
              </a:lnSpc>
              <a:spcAft>
                <a:spcPts val="600"/>
              </a:spcAft>
              <a:buNone/>
            </a:pPr>
            <a:r>
              <a:rPr lang="en-US" dirty="0"/>
              <a:t>Examples: </a:t>
            </a:r>
            <a:endParaRPr lang="de-DE" dirty="0"/>
          </a:p>
          <a:p>
            <a:pPr marL="358775" indent="-3587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UK: </a:t>
            </a:r>
            <a:r>
              <a:rPr lang="en-US" b="1" dirty="0">
                <a:solidFill>
                  <a:srgbClr val="FF0000"/>
                </a:solidFill>
              </a:rPr>
              <a:t>2,591 Mio</a:t>
            </a:r>
            <a:r>
              <a:rPr lang="en-US" b="1" dirty="0"/>
              <a:t> </a:t>
            </a:r>
            <a:r>
              <a:rPr lang="en-US" dirty="0"/>
              <a:t>WRAP study compared to </a:t>
            </a:r>
            <a:r>
              <a:rPr lang="en-US" b="1" dirty="0">
                <a:solidFill>
                  <a:srgbClr val="FF0000"/>
                </a:solidFill>
              </a:rPr>
              <a:t>5,143 Mio </a:t>
            </a:r>
            <a:r>
              <a:rPr lang="de-DE" dirty="0" smtClean="0"/>
              <a:t>EUROSTAT</a:t>
            </a:r>
            <a:endParaRPr lang="de-DE" dirty="0"/>
          </a:p>
          <a:p>
            <a:pPr marL="358775" indent="-3587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NL: </a:t>
            </a:r>
            <a:r>
              <a:rPr lang="en-US" b="1" dirty="0">
                <a:solidFill>
                  <a:srgbClr val="FF0000"/>
                </a:solidFill>
              </a:rPr>
              <a:t>6,412 Mio </a:t>
            </a:r>
            <a:r>
              <a:rPr lang="en-US" dirty="0" smtClean="0"/>
              <a:t>EUROSTAT </a:t>
            </a:r>
            <a:r>
              <a:rPr lang="en-US" dirty="0"/>
              <a:t>compared to </a:t>
            </a:r>
            <a:r>
              <a:rPr lang="en-US" b="1" dirty="0" smtClean="0">
                <a:solidFill>
                  <a:srgbClr val="FF0000"/>
                </a:solidFill>
              </a:rPr>
              <a:t>1,500 Mio </a:t>
            </a:r>
            <a:r>
              <a:rPr lang="en-US" dirty="0" smtClean="0"/>
              <a:t>due to new </a:t>
            </a:r>
            <a:r>
              <a:rPr lang="en-US" dirty="0"/>
              <a:t>estimations</a:t>
            </a:r>
            <a:endParaRPr lang="de-DE" dirty="0"/>
          </a:p>
          <a:p>
            <a:pPr marL="358775" indent="-3587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 smtClean="0"/>
              <a:t>Unexplainable high </a:t>
            </a:r>
            <a:r>
              <a:rPr lang="en-US" dirty="0"/>
              <a:t>values also for Poland, Estonia, Hungary and Belgium</a:t>
            </a:r>
            <a:endParaRPr lang="de-DE" dirty="0"/>
          </a:p>
          <a:p>
            <a:pPr marL="358775" indent="-358775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en-US" dirty="0"/>
              <a:t>BIOIS states: </a:t>
            </a:r>
            <a:r>
              <a:rPr lang="en-US" i="1" dirty="0"/>
              <a:t>most discrepancies are likely due to a lack of standardization in definitions and allocation of data, rather than exceptional differences between Member States</a:t>
            </a:r>
            <a:endParaRPr lang="de-DE" i="1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FB1BB3-4429-4AE7-9F01-558B9745CD90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</p:spTree>
    <p:extLst>
      <p:ext uri="{BB962C8B-B14F-4D97-AF65-F5344CB8AC3E}">
        <p14:creationId xmlns:p14="http://schemas.microsoft.com/office/powerpoint/2010/main" val="374231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BIOIS-Study – Household Sector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8280920" cy="4894262"/>
          </a:xfrm>
          <a:noFill/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Country </a:t>
            </a:r>
            <a:r>
              <a:rPr lang="de-DE" b="1" dirty="0" err="1" smtClean="0"/>
              <a:t>specific</a:t>
            </a:r>
            <a:r>
              <a:rPr lang="de-DE" b="1" dirty="0" smtClean="0"/>
              <a:t>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Denmark</a:t>
            </a:r>
            <a:r>
              <a:rPr lang="de-DE" dirty="0" smtClean="0"/>
              <a:t>, France, UK, Austria. </a:t>
            </a:r>
            <a:r>
              <a:rPr lang="de-DE" dirty="0" err="1" smtClean="0"/>
              <a:t>Ireland</a:t>
            </a:r>
            <a:r>
              <a:rPr lang="de-DE" dirty="0" smtClean="0"/>
              <a:t>, </a:t>
            </a:r>
            <a:r>
              <a:rPr lang="de-DE" dirty="0" err="1" smtClean="0"/>
              <a:t>Netherlands</a:t>
            </a:r>
            <a:r>
              <a:rPr lang="de-DE" dirty="0" smtClean="0"/>
              <a:t>, Estonia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Sweden</a:t>
            </a: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EUROSTAT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: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Italy</a:t>
            </a:r>
            <a:r>
              <a:rPr lang="de-DE" dirty="0" smtClean="0"/>
              <a:t>, Luxembourg, </a:t>
            </a:r>
            <a:r>
              <a:rPr lang="de-DE" dirty="0" err="1" smtClean="0"/>
              <a:t>Poland</a:t>
            </a:r>
            <a:r>
              <a:rPr lang="de-DE" dirty="0" smtClean="0"/>
              <a:t>, </a:t>
            </a:r>
            <a:r>
              <a:rPr lang="de-DE" dirty="0" err="1" smtClean="0"/>
              <a:t>Belgium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Germany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 smtClean="0"/>
              <a:t>„Minimum-scenario“ </a:t>
            </a:r>
            <a:r>
              <a:rPr lang="de-DE" b="1" dirty="0" err="1" smtClean="0"/>
              <a:t>data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err="1" smtClean="0"/>
              <a:t>Greece</a:t>
            </a:r>
            <a:r>
              <a:rPr lang="de-DE" dirty="0" smtClean="0"/>
              <a:t>, Romania, Portugal, Spain, Malta, </a:t>
            </a:r>
            <a:r>
              <a:rPr lang="de-DE" dirty="0" err="1" smtClean="0"/>
              <a:t>Lithuania</a:t>
            </a:r>
            <a:r>
              <a:rPr lang="de-DE" dirty="0" smtClean="0"/>
              <a:t>, </a:t>
            </a:r>
            <a:r>
              <a:rPr lang="de-DE" dirty="0" err="1" smtClean="0"/>
              <a:t>Hungary</a:t>
            </a:r>
            <a:r>
              <a:rPr lang="de-DE" dirty="0" smtClean="0"/>
              <a:t>, </a:t>
            </a:r>
            <a:r>
              <a:rPr lang="de-DE" dirty="0" err="1" smtClean="0"/>
              <a:t>Cyprus</a:t>
            </a:r>
            <a:r>
              <a:rPr lang="de-DE" dirty="0" smtClean="0"/>
              <a:t>, </a:t>
            </a:r>
            <a:r>
              <a:rPr lang="de-DE" dirty="0" err="1" smtClean="0"/>
              <a:t>Slovenia</a:t>
            </a:r>
            <a:r>
              <a:rPr lang="de-DE" dirty="0" smtClean="0"/>
              <a:t>, </a:t>
            </a:r>
            <a:r>
              <a:rPr lang="de-DE" dirty="0" err="1" smtClean="0"/>
              <a:t>Latvia</a:t>
            </a:r>
            <a:r>
              <a:rPr lang="de-DE" dirty="0" smtClean="0"/>
              <a:t>, </a:t>
            </a:r>
            <a:r>
              <a:rPr lang="de-DE" dirty="0" err="1" smtClean="0"/>
              <a:t>Finland</a:t>
            </a:r>
            <a:r>
              <a:rPr lang="de-DE" dirty="0" smtClean="0"/>
              <a:t>, Czech-</a:t>
            </a:r>
            <a:r>
              <a:rPr lang="de-DE" dirty="0" err="1" smtClean="0"/>
              <a:t>Republic</a:t>
            </a:r>
            <a:r>
              <a:rPr lang="de-DE" dirty="0" smtClean="0"/>
              <a:t>, </a:t>
            </a:r>
            <a:r>
              <a:rPr lang="de-DE" dirty="0" err="1" smtClean="0"/>
              <a:t>Slovakia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Bulgaria</a:t>
            </a:r>
            <a:endParaRPr lang="de-DE" dirty="0"/>
          </a:p>
          <a:p>
            <a:pPr marL="715963" indent="-715963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FB1BB3-4429-4AE7-9F01-558B9745CD90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</p:spTree>
    <p:extLst>
      <p:ext uri="{BB962C8B-B14F-4D97-AF65-F5344CB8AC3E}">
        <p14:creationId xmlns:p14="http://schemas.microsoft.com/office/powerpoint/2010/main" val="29306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18911" y="548680"/>
            <a:ext cx="7149433" cy="576064"/>
          </a:xfrm>
        </p:spPr>
        <p:txBody>
          <a:bodyPr/>
          <a:lstStyle/>
          <a:p>
            <a:r>
              <a:rPr lang="de-DE" dirty="0"/>
              <a:t>Model </a:t>
            </a:r>
            <a:r>
              <a:rPr lang="de-DE" dirty="0" smtClean="0"/>
              <a:t>Description (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example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cereals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512B81-8A78-4EC2-903A-4EF179A68601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187624" y="1440444"/>
            <a:ext cx="6396327" cy="4148692"/>
            <a:chOff x="1442" y="2387"/>
            <a:chExt cx="9351" cy="5712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9535" y="6126"/>
              <a:ext cx="1258" cy="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Feed (L)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2045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 Box 13"/>
            <p:cNvSpPr txBox="1">
              <a:spLocks noChangeArrowheads="1"/>
            </p:cNvSpPr>
            <p:nvPr/>
          </p:nvSpPr>
          <p:spPr bwMode="auto">
            <a:xfrm>
              <a:off x="9535" y="3950"/>
              <a:ext cx="1258" cy="69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Milled</a:t>
              </a: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(K)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7249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7994" y="4970"/>
              <a:ext cx="1309" cy="707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Food (J)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9294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5920" y="6126"/>
              <a:ext cx="1632" cy="67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Processing (H)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857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680" y="4206"/>
              <a:ext cx="1526" cy="59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Production</a:t>
              </a: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(A)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1973</a:t>
              </a:r>
              <a:r>
                <a:rPr kumimoji="0" lang="de-DE" altLang="de-DE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</a:t>
              </a:r>
              <a:endParaRPr kumimoji="0" lang="de-DE" altLang="de-D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5930" y="7336"/>
              <a:ext cx="1622" cy="7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Other utilities incl. </a:t>
              </a:r>
              <a:r>
                <a:rPr kumimoji="0" lang="de-DE" altLang="de-DE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losses</a:t>
              </a: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(I)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265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920" y="5081"/>
              <a:ext cx="1252" cy="6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Seed</a:t>
              </a: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(G)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767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 Box 9"/>
            <p:cNvSpPr txBox="1">
              <a:spLocks noChangeArrowheads="1"/>
            </p:cNvSpPr>
            <p:nvPr/>
          </p:nvSpPr>
          <p:spPr bwMode="auto">
            <a:xfrm>
              <a:off x="5920" y="3843"/>
              <a:ext cx="1252" cy="67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Feed (F)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14696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1817" y="7141"/>
              <a:ext cx="1188" cy="6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Export (D)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4804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1817" y="6126"/>
              <a:ext cx="1188" cy="5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Stock (C)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593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4"/>
            <p:cNvSpPr txBox="1">
              <a:spLocks noChangeArrowheads="1"/>
            </p:cNvSpPr>
            <p:nvPr/>
          </p:nvSpPr>
          <p:spPr bwMode="auto">
            <a:xfrm>
              <a:off x="1817" y="5127"/>
              <a:ext cx="1188" cy="6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Import (B)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10446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2"/>
            <p:cNvSpPr txBox="1">
              <a:spLocks noChangeArrowheads="1"/>
            </p:cNvSpPr>
            <p:nvPr/>
          </p:nvSpPr>
          <p:spPr bwMode="auto">
            <a:xfrm>
              <a:off x="3785" y="5545"/>
              <a:ext cx="1211" cy="8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Domestic</a:t>
              </a: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de-DE" altLang="de-DE" sz="11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supply</a:t>
              </a: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 (E)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25969</a:t>
              </a:r>
              <a:endPara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16"/>
            <p:cNvSpPr>
              <a:spLocks noChangeShapeType="1"/>
            </p:cNvSpPr>
            <p:nvPr/>
          </p:nvSpPr>
          <p:spPr bwMode="auto">
            <a:xfrm rot="5400000">
              <a:off x="2133" y="3784"/>
              <a:ext cx="667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1" name="Text Box 17"/>
            <p:cNvSpPr txBox="1">
              <a:spLocks noChangeArrowheads="1"/>
            </p:cNvSpPr>
            <p:nvPr/>
          </p:nvSpPr>
          <p:spPr bwMode="auto">
            <a:xfrm>
              <a:off x="1442" y="2387"/>
              <a:ext cx="2077" cy="106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de-DE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Agriculture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de-DE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20137</a:t>
              </a:r>
              <a:endPara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AutoShape 20"/>
            <p:cNvSpPr>
              <a:spLocks/>
            </p:cNvSpPr>
            <p:nvPr/>
          </p:nvSpPr>
          <p:spPr bwMode="auto">
            <a:xfrm>
              <a:off x="3318" y="4206"/>
              <a:ext cx="368" cy="3535"/>
            </a:xfrm>
            <a:prstGeom prst="rightBrace">
              <a:avLst>
                <a:gd name="adj1" fmla="val 8005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AutoShape 19"/>
            <p:cNvSpPr>
              <a:spLocks noChangeShapeType="1"/>
            </p:cNvSpPr>
            <p:nvPr/>
          </p:nvSpPr>
          <p:spPr bwMode="auto">
            <a:xfrm>
              <a:off x="5459" y="4207"/>
              <a:ext cx="461" cy="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AutoShape 18"/>
            <p:cNvSpPr>
              <a:spLocks noChangeShapeType="1"/>
            </p:cNvSpPr>
            <p:nvPr/>
          </p:nvSpPr>
          <p:spPr bwMode="auto">
            <a:xfrm>
              <a:off x="5468" y="5420"/>
              <a:ext cx="45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AutoShape 17"/>
            <p:cNvSpPr>
              <a:spLocks noChangeShapeType="1"/>
            </p:cNvSpPr>
            <p:nvPr/>
          </p:nvSpPr>
          <p:spPr bwMode="auto">
            <a:xfrm>
              <a:off x="5459" y="6446"/>
              <a:ext cx="45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AutoShape 16"/>
            <p:cNvSpPr>
              <a:spLocks noChangeShapeType="1"/>
            </p:cNvSpPr>
            <p:nvPr/>
          </p:nvSpPr>
          <p:spPr bwMode="auto">
            <a:xfrm>
              <a:off x="5468" y="7649"/>
              <a:ext cx="452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AutoShape 15"/>
            <p:cNvSpPr>
              <a:spLocks noChangeArrowheads="1"/>
            </p:cNvSpPr>
            <p:nvPr/>
          </p:nvSpPr>
          <p:spPr bwMode="auto">
            <a:xfrm>
              <a:off x="6942" y="3521"/>
              <a:ext cx="250" cy="247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8" name="AutoShape 14"/>
            <p:cNvSpPr>
              <a:spLocks noChangeArrowheads="1"/>
            </p:cNvSpPr>
            <p:nvPr/>
          </p:nvSpPr>
          <p:spPr bwMode="auto">
            <a:xfrm>
              <a:off x="6932" y="4737"/>
              <a:ext cx="240" cy="233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9" name="AutoShape 13"/>
            <p:cNvSpPr>
              <a:spLocks noChangeArrowheads="1"/>
            </p:cNvSpPr>
            <p:nvPr/>
          </p:nvSpPr>
          <p:spPr bwMode="auto">
            <a:xfrm>
              <a:off x="6942" y="7006"/>
              <a:ext cx="240" cy="258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0" name="AutoShape 12"/>
            <p:cNvSpPr>
              <a:spLocks noChangeShapeType="1"/>
            </p:cNvSpPr>
            <p:nvPr/>
          </p:nvSpPr>
          <p:spPr bwMode="auto">
            <a:xfrm flipV="1">
              <a:off x="8590" y="5676"/>
              <a:ext cx="0" cy="77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1" name="AutoShape 11"/>
            <p:cNvSpPr>
              <a:spLocks noChangeShapeType="1"/>
            </p:cNvSpPr>
            <p:nvPr/>
          </p:nvSpPr>
          <p:spPr bwMode="auto">
            <a:xfrm>
              <a:off x="9303" y="5420"/>
              <a:ext cx="84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2" name="AutoShape 10"/>
            <p:cNvSpPr>
              <a:spLocks noChangeShapeType="1"/>
            </p:cNvSpPr>
            <p:nvPr/>
          </p:nvSpPr>
          <p:spPr bwMode="auto">
            <a:xfrm flipV="1">
              <a:off x="10143" y="4644"/>
              <a:ext cx="0" cy="7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3" name="AutoShape 9"/>
            <p:cNvSpPr>
              <a:spLocks noChangeShapeType="1"/>
            </p:cNvSpPr>
            <p:nvPr/>
          </p:nvSpPr>
          <p:spPr bwMode="auto">
            <a:xfrm>
              <a:off x="10143" y="5420"/>
              <a:ext cx="0" cy="70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4" name="AutoShape 8"/>
            <p:cNvSpPr>
              <a:spLocks noChangeArrowheads="1"/>
            </p:cNvSpPr>
            <p:nvPr/>
          </p:nvSpPr>
          <p:spPr bwMode="auto">
            <a:xfrm>
              <a:off x="10556" y="5805"/>
              <a:ext cx="237" cy="219"/>
            </a:xfrm>
            <a:custGeom>
              <a:avLst/>
              <a:gdLst>
                <a:gd name="G0" fmla="+- 15126 0 0"/>
                <a:gd name="G1" fmla="+- 2912 0 0"/>
                <a:gd name="G2" fmla="+- 12158 0 2912"/>
                <a:gd name="G3" fmla="+- G2 0 2912"/>
                <a:gd name="G4" fmla="*/ G3 32768 32059"/>
                <a:gd name="G5" fmla="*/ G4 1 2"/>
                <a:gd name="G6" fmla="+- 21600 0 15126"/>
                <a:gd name="G7" fmla="*/ G6 2912 6079"/>
                <a:gd name="G8" fmla="+- G7 15126 0"/>
                <a:gd name="T0" fmla="*/ 15126 w 21600"/>
                <a:gd name="T1" fmla="*/ 0 h 21600"/>
                <a:gd name="T2" fmla="*/ 15126 w 21600"/>
                <a:gd name="T3" fmla="*/ 12158 h 21600"/>
                <a:gd name="T4" fmla="*/ 3237 w 21600"/>
                <a:gd name="T5" fmla="*/ 21600 h 21600"/>
                <a:gd name="T6" fmla="*/ 21600 w 21600"/>
                <a:gd name="T7" fmla="*/ 6079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G1 h 21600"/>
                <a:gd name="T14" fmla="*/ G8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5" name="AutoShape 7"/>
            <p:cNvSpPr>
              <a:spLocks noChangeShapeType="1"/>
            </p:cNvSpPr>
            <p:nvPr/>
          </p:nvSpPr>
          <p:spPr bwMode="auto">
            <a:xfrm>
              <a:off x="5459" y="4208"/>
              <a:ext cx="1" cy="34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6" name="AutoShape 6"/>
            <p:cNvSpPr>
              <a:spLocks noChangeShapeType="1"/>
            </p:cNvSpPr>
            <p:nvPr/>
          </p:nvSpPr>
          <p:spPr bwMode="auto">
            <a:xfrm>
              <a:off x="7552" y="6446"/>
              <a:ext cx="103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7" name="AutoShape 5"/>
            <p:cNvSpPr>
              <a:spLocks noChangeShapeType="1"/>
            </p:cNvSpPr>
            <p:nvPr/>
          </p:nvSpPr>
          <p:spPr bwMode="auto">
            <a:xfrm>
              <a:off x="4996" y="5961"/>
              <a:ext cx="46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2242" y="4737"/>
              <a:ext cx="414" cy="48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Calibri" pitchFamily="34" charset="0"/>
                </a:rPr>
                <a:t>+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" name="Text Box 3"/>
            <p:cNvSpPr txBox="1">
              <a:spLocks noChangeArrowheads="1"/>
            </p:cNvSpPr>
            <p:nvPr/>
          </p:nvSpPr>
          <p:spPr bwMode="auto">
            <a:xfrm>
              <a:off x="2242" y="5676"/>
              <a:ext cx="447" cy="450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Calibri" pitchFamily="34" charset="0"/>
                </a:rPr>
                <a:t>+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 Box 2"/>
            <p:cNvSpPr txBox="1">
              <a:spLocks noChangeArrowheads="1"/>
            </p:cNvSpPr>
            <p:nvPr/>
          </p:nvSpPr>
          <p:spPr bwMode="auto">
            <a:xfrm>
              <a:off x="2305" y="6640"/>
              <a:ext cx="462" cy="50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DE" altLang="de-DE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Calibri" pitchFamily="34" charset="0"/>
                  <a:cs typeface="Calibri" pitchFamily="34" charset="0"/>
                </a:rPr>
                <a:t>̶</a:t>
              </a:r>
              <a:endParaRPr kumimoji="0" lang="de-DE" alt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Textfeld 5"/>
          <p:cNvSpPr txBox="1"/>
          <p:nvPr/>
        </p:nvSpPr>
        <p:spPr>
          <a:xfrm>
            <a:off x="153496" y="5982705"/>
            <a:ext cx="5568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i="1" dirty="0" err="1" smtClean="0"/>
              <a:t>Based</a:t>
            </a:r>
            <a:r>
              <a:rPr lang="de-DE" sz="1600" i="1" dirty="0" smtClean="0"/>
              <a:t> on </a:t>
            </a:r>
            <a:r>
              <a:rPr lang="de-DE" sz="1600" i="1" dirty="0" err="1" smtClean="0"/>
              <a:t>the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methodology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of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Gustavsson</a:t>
            </a:r>
            <a:r>
              <a:rPr lang="de-DE" sz="1600" i="1" dirty="0" smtClean="0"/>
              <a:t> et al., 2013</a:t>
            </a:r>
            <a:endParaRPr lang="de-DE" sz="1600" i="1" dirty="0"/>
          </a:p>
        </p:txBody>
      </p:sp>
      <p:cxnSp>
        <p:nvCxnSpPr>
          <p:cNvPr id="42" name="Gerade Verbindung 41"/>
          <p:cNvCxnSpPr/>
          <p:nvPr/>
        </p:nvCxnSpPr>
        <p:spPr>
          <a:xfrm flipV="1">
            <a:off x="3204474" y="1826478"/>
            <a:ext cx="0" cy="18168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43"/>
          <p:cNvCxnSpPr/>
          <p:nvPr/>
        </p:nvCxnSpPr>
        <p:spPr>
          <a:xfrm>
            <a:off x="3204474" y="1826478"/>
            <a:ext cx="287256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6117057" y="1826478"/>
            <a:ext cx="0" cy="1405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V="1">
            <a:off x="7150827" y="2000171"/>
            <a:ext cx="0" cy="58112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13"/>
          <p:cNvSpPr txBox="1">
            <a:spLocks noChangeArrowheads="1"/>
          </p:cNvSpPr>
          <p:nvPr/>
        </p:nvSpPr>
        <p:spPr bwMode="auto">
          <a:xfrm>
            <a:off x="6727719" y="1496837"/>
            <a:ext cx="860505" cy="5033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Distribution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8028384" y="1510958"/>
            <a:ext cx="936104" cy="50333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Consumption</a:t>
            </a:r>
            <a:endParaRPr kumimoji="0" lang="de-DE" altLang="de-DE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8" name="Gerade Verbindung mit Pfeil 57"/>
          <p:cNvCxnSpPr>
            <a:stCxn id="50" idx="3"/>
            <a:endCxn id="51" idx="1"/>
          </p:cNvCxnSpPr>
          <p:nvPr/>
        </p:nvCxnSpPr>
        <p:spPr>
          <a:xfrm>
            <a:off x="7588224" y="1748504"/>
            <a:ext cx="440160" cy="141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AutoShape 15"/>
          <p:cNvSpPr>
            <a:spLocks noChangeArrowheads="1"/>
          </p:cNvSpPr>
          <p:nvPr/>
        </p:nvSpPr>
        <p:spPr bwMode="auto">
          <a:xfrm>
            <a:off x="7053831" y="1315196"/>
            <a:ext cx="171006" cy="179399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3" name="AutoShape 15"/>
          <p:cNvSpPr>
            <a:spLocks noChangeArrowheads="1"/>
          </p:cNvSpPr>
          <p:nvPr/>
        </p:nvSpPr>
        <p:spPr bwMode="auto">
          <a:xfrm>
            <a:off x="8325430" y="1305425"/>
            <a:ext cx="171006" cy="179399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877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7344816" cy="1080120"/>
          </a:xfrm>
        </p:spPr>
        <p:txBody>
          <a:bodyPr/>
          <a:lstStyle/>
          <a:p>
            <a:r>
              <a:rPr lang="de-DE" dirty="0" err="1" smtClean="0"/>
              <a:t>Waste</a:t>
            </a:r>
            <a:r>
              <a:rPr lang="de-DE" dirty="0" smtClean="0"/>
              <a:t> </a:t>
            </a:r>
            <a:r>
              <a:rPr lang="de-DE" dirty="0" err="1" smtClean="0"/>
              <a:t>Percentages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different Food Groups at different Stages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Food Supply Chain (</a:t>
            </a:r>
            <a:r>
              <a:rPr lang="de-DE" sz="1800" dirty="0" err="1" smtClean="0"/>
              <a:t>Gustavsson</a:t>
            </a:r>
            <a:r>
              <a:rPr lang="de-DE" sz="1800" dirty="0" smtClean="0"/>
              <a:t> et al., 2013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512B81-8A78-4EC2-903A-4EF179A68601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  <p:sp>
        <p:nvSpPr>
          <p:cNvPr id="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93672"/>
            <a:ext cx="8307246" cy="3839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3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of Model Results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DFB1BB3-4429-4AE7-9F01-558B9745CD90}" type="datetime1">
              <a:rPr lang="de-DE" smtClean="0"/>
              <a:pPr/>
              <a:t>02.06.2015</a:t>
            </a:fld>
            <a:endParaRPr lang="de-DE" dirty="0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01800" y="6445250"/>
            <a:ext cx="4248150" cy="360363"/>
          </a:xfrm>
        </p:spPr>
        <p:txBody>
          <a:bodyPr/>
          <a:lstStyle/>
          <a:p>
            <a:r>
              <a:rPr lang="en-US" dirty="0"/>
              <a:t>Dipl.-Phys. Klaus-Rainer </a:t>
            </a:r>
            <a:r>
              <a:rPr lang="en-US" dirty="0" err="1"/>
              <a:t>Bräutigam</a:t>
            </a:r>
            <a:r>
              <a:rPr lang="en-US" dirty="0"/>
              <a:t> - ITAS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11560" y="1340768"/>
            <a:ext cx="7632848" cy="53707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Advantages</a:t>
            </a: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2000" dirty="0" err="1" smtClean="0">
                <a:latin typeface="+mn-lt"/>
              </a:rPr>
              <a:t>Based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>
                <a:latin typeface="+mn-lt"/>
              </a:rPr>
              <a:t>on a </a:t>
            </a:r>
            <a:r>
              <a:rPr lang="de-DE" sz="2000" dirty="0" err="1">
                <a:latin typeface="+mn-lt"/>
              </a:rPr>
              <a:t>regularly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availabe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data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base</a:t>
            </a:r>
            <a:r>
              <a:rPr lang="de-DE" sz="2000" dirty="0">
                <a:latin typeface="+mn-lt"/>
              </a:rPr>
              <a:t> (Food Balance </a:t>
            </a:r>
            <a:r>
              <a:rPr lang="de-DE" sz="2000" dirty="0" err="1">
                <a:latin typeface="+mn-lt"/>
              </a:rPr>
              <a:t>sheets</a:t>
            </a:r>
            <a:r>
              <a:rPr lang="de-DE" sz="2000" dirty="0">
                <a:latin typeface="+mn-lt"/>
              </a:rPr>
              <a:t>)</a:t>
            </a: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2000" dirty="0">
                <a:latin typeface="+mn-lt"/>
              </a:rPr>
              <a:t>Data </a:t>
            </a:r>
            <a:r>
              <a:rPr lang="de-DE" sz="2000" dirty="0" err="1">
                <a:latin typeface="+mn-lt"/>
              </a:rPr>
              <a:t>for</a:t>
            </a:r>
            <a:r>
              <a:rPr lang="de-DE" sz="2000" dirty="0">
                <a:latin typeface="+mn-lt"/>
              </a:rPr>
              <a:t> all EU-28 countries</a:t>
            </a: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2000" dirty="0">
                <a:latin typeface="+mn-lt"/>
              </a:rPr>
              <a:t>Differentiation </a:t>
            </a:r>
            <a:r>
              <a:rPr lang="de-DE" sz="2000" dirty="0" err="1" smtClean="0">
                <a:latin typeface="+mn-lt"/>
              </a:rPr>
              <a:t>between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>
                <a:latin typeface="+mn-lt"/>
              </a:rPr>
              <a:t>food</a:t>
            </a:r>
            <a:r>
              <a:rPr lang="de-DE" sz="2000" dirty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groups</a:t>
            </a:r>
            <a:endParaRPr lang="de-DE" sz="2000" dirty="0" smtClean="0">
              <a:latin typeface="+mn-lt"/>
            </a:endParaRP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2000" dirty="0" err="1" smtClean="0">
                <a:latin typeface="+mn-lt"/>
              </a:rPr>
              <a:t>Calculations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are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based</a:t>
            </a:r>
            <a:r>
              <a:rPr lang="de-DE" sz="2000" dirty="0" smtClean="0">
                <a:latin typeface="+mn-lt"/>
              </a:rPr>
              <a:t> on a „</a:t>
            </a:r>
            <a:r>
              <a:rPr lang="de-DE" sz="2000" dirty="0" err="1" smtClean="0">
                <a:latin typeface="+mn-lt"/>
              </a:rPr>
              <a:t>correct</a:t>
            </a:r>
            <a:r>
              <a:rPr lang="de-DE" sz="2000" dirty="0" smtClean="0">
                <a:latin typeface="+mn-lt"/>
              </a:rPr>
              <a:t>“ </a:t>
            </a:r>
            <a:r>
              <a:rPr lang="de-DE" sz="2000" dirty="0" err="1" smtClean="0">
                <a:latin typeface="+mn-lt"/>
              </a:rPr>
              <a:t>mass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flow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balance</a:t>
            </a:r>
            <a:endParaRPr lang="de-DE" sz="2000" dirty="0" smtClean="0">
              <a:latin typeface="+mn-lt"/>
            </a:endParaRP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de-DE" sz="2000" dirty="0" err="1" smtClean="0">
                <a:latin typeface="+mn-lt"/>
              </a:rPr>
              <a:t>Enables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to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identify</a:t>
            </a:r>
            <a:r>
              <a:rPr lang="de-DE" sz="2000" dirty="0" smtClean="0">
                <a:latin typeface="+mn-lt"/>
              </a:rPr>
              <a:t> „</a:t>
            </a:r>
            <a:r>
              <a:rPr lang="de-DE" sz="2000" dirty="0" err="1" smtClean="0">
                <a:latin typeface="+mn-lt"/>
              </a:rPr>
              <a:t>hotspots</a:t>
            </a:r>
            <a:r>
              <a:rPr lang="de-DE" sz="2000" dirty="0" smtClean="0">
                <a:latin typeface="+mn-lt"/>
              </a:rPr>
              <a:t>“ (e.g. </a:t>
            </a:r>
            <a:r>
              <a:rPr lang="de-DE" sz="2000" dirty="0" err="1" smtClean="0">
                <a:latin typeface="+mn-lt"/>
              </a:rPr>
              <a:t>country</a:t>
            </a:r>
            <a:r>
              <a:rPr lang="de-DE" sz="2000" dirty="0" smtClean="0">
                <a:latin typeface="+mn-lt"/>
              </a:rPr>
              <a:t>, type </a:t>
            </a:r>
            <a:r>
              <a:rPr lang="de-DE" sz="2000" dirty="0" err="1" smtClean="0">
                <a:latin typeface="+mn-lt"/>
              </a:rPr>
              <a:t>of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food</a:t>
            </a:r>
            <a:r>
              <a:rPr lang="de-DE" sz="2000" dirty="0" smtClean="0">
                <a:latin typeface="+mn-lt"/>
              </a:rPr>
              <a:t>, </a:t>
            </a:r>
            <a:r>
              <a:rPr lang="de-DE" sz="2000" dirty="0" err="1" smtClean="0">
                <a:latin typeface="+mn-lt"/>
              </a:rPr>
              <a:t>stage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food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chain</a:t>
            </a:r>
            <a:r>
              <a:rPr lang="de-DE" sz="2000" dirty="0" smtClean="0">
                <a:latin typeface="+mn-lt"/>
              </a:rPr>
              <a:t>), </a:t>
            </a:r>
            <a:r>
              <a:rPr lang="de-DE" sz="2000" dirty="0" err="1" smtClean="0">
                <a:latin typeface="+mn-lt"/>
              </a:rPr>
              <a:t>which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are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most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reponsible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for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the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arising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of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food</a:t>
            </a:r>
            <a:r>
              <a:rPr lang="de-DE" sz="2000" dirty="0" smtClean="0">
                <a:latin typeface="+mn-lt"/>
              </a:rPr>
              <a:t> </a:t>
            </a:r>
            <a:r>
              <a:rPr lang="de-DE" sz="2000" dirty="0" err="1" smtClean="0">
                <a:latin typeface="+mn-lt"/>
              </a:rPr>
              <a:t>waste</a:t>
            </a:r>
            <a:endParaRPr lang="de-DE" sz="2000" dirty="0" smtClean="0">
              <a:latin typeface="+mn-lt"/>
            </a:endParaRPr>
          </a:p>
          <a:p>
            <a:pPr marL="358775" indent="-358775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Char char="Ø"/>
            </a:pPr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641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T_master_ppt2007_e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D9D9D9"/>
      </a:lt2>
      <a:accent1>
        <a:srgbClr val="009682"/>
      </a:accent1>
      <a:accent2>
        <a:srgbClr val="4664AA"/>
      </a:accent2>
      <a:accent3>
        <a:srgbClr val="FFFFFF"/>
      </a:accent3>
      <a:accent4>
        <a:srgbClr val="000000"/>
      </a:accent4>
      <a:accent5>
        <a:srgbClr val="AAC9C1"/>
      </a:accent5>
      <a:accent6>
        <a:srgbClr val="3F5A9A"/>
      </a:accent6>
      <a:hlink>
        <a:srgbClr val="808080"/>
      </a:hlink>
      <a:folHlink>
        <a:srgbClr val="7D92C3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D9D9D9"/>
        </a:lt2>
        <a:accent1>
          <a:srgbClr val="009682"/>
        </a:accent1>
        <a:accent2>
          <a:srgbClr val="4664AA"/>
        </a:accent2>
        <a:accent3>
          <a:srgbClr val="FFFFFF"/>
        </a:accent3>
        <a:accent4>
          <a:srgbClr val="000000"/>
        </a:accent4>
        <a:accent5>
          <a:srgbClr val="AAC9C1"/>
        </a:accent5>
        <a:accent6>
          <a:srgbClr val="3F5A9A"/>
        </a:accent6>
        <a:hlink>
          <a:srgbClr val="808080"/>
        </a:hlink>
        <a:folHlink>
          <a:srgbClr val="7D92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2FAAECB7AB1047BBB77D5FFADD2EF4" ma:contentTypeVersion="0" ma:contentTypeDescription="Create a new document." ma:contentTypeScope="" ma:versionID="3623857e09267fa3655ef5a0779f27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C90F32D-C403-4C38-A422-ED896B778152}"/>
</file>

<file path=customXml/itemProps2.xml><?xml version="1.0" encoding="utf-8"?>
<ds:datastoreItem xmlns:ds="http://schemas.openxmlformats.org/officeDocument/2006/customXml" ds:itemID="{A97650AE-8436-4554-9A34-21A3E1DC52B3}"/>
</file>

<file path=customXml/itemProps3.xml><?xml version="1.0" encoding="utf-8"?>
<ds:datastoreItem xmlns:ds="http://schemas.openxmlformats.org/officeDocument/2006/customXml" ds:itemID="{B3D86F94-C5D9-413F-AF7C-C7D635DDD8F7}"/>
</file>

<file path=docProps/app.xml><?xml version="1.0" encoding="utf-8"?>
<Properties xmlns="http://schemas.openxmlformats.org/officeDocument/2006/extended-properties" xmlns:vt="http://schemas.openxmlformats.org/officeDocument/2006/docPropsVTypes">
  <Template>KIT_master_ppt2007_en</Template>
  <TotalTime>0</TotalTime>
  <Words>1143</Words>
  <Application>Microsoft Office PowerPoint</Application>
  <PresentationFormat>Bildschirmpräsentation (4:3)</PresentationFormat>
  <Paragraphs>173</Paragraphs>
  <Slides>20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1" baseType="lpstr">
      <vt:lpstr>KIT_master_ppt2007_en</vt:lpstr>
      <vt:lpstr>PowerPoint-Präsentation</vt:lpstr>
      <vt:lpstr>Background</vt:lpstr>
      <vt:lpstr>Aim of the Study</vt:lpstr>
      <vt:lpstr>Data on Food-Waste – the BIOIS-Study</vt:lpstr>
      <vt:lpstr>BIOIS-Study – Manufacturing Sector</vt:lpstr>
      <vt:lpstr>BIOIS-Study – Household Sector</vt:lpstr>
      <vt:lpstr>Model Description (using the example of cereals)</vt:lpstr>
      <vt:lpstr>Waste Percentages for different Food Groups at different Stages of the Food Supply Chain (Gustavsson et al., 2013)</vt:lpstr>
      <vt:lpstr>Evaluation of Model Results</vt:lpstr>
      <vt:lpstr>Evaluation of Model Results</vt:lpstr>
      <vt:lpstr>Per Capita Amount of Food Waste (excluding agriculture and postharvest handling &amp; storage)</vt:lpstr>
      <vt:lpstr>Food Waste Generation in the Household Sector</vt:lpstr>
      <vt:lpstr>Share of Different Stages of the Food Chain on total Food Waste for 2011</vt:lpstr>
      <vt:lpstr>Share of Different Stages of the Food Chain on total Food Waste for 2011</vt:lpstr>
      <vt:lpstr>Share of Different Food Types on total Food Waste in Households for 2011</vt:lpstr>
      <vt:lpstr>Share of Different Food Types on total Food Waste in Households for 2011</vt:lpstr>
      <vt:lpstr>Summary</vt:lpstr>
      <vt:lpstr>Summary</vt:lpstr>
      <vt:lpstr>Further Information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Oertel, Melanie</dc:creator>
  <cp:lastModifiedBy>Braeutigam, Klaus-Rainer (ITAS)</cp:lastModifiedBy>
  <cp:revision>323</cp:revision>
  <cp:lastPrinted>2015-06-01T09:00:09Z</cp:lastPrinted>
  <dcterms:created xsi:type="dcterms:W3CDTF">2012-08-24T15:03:39Z</dcterms:created>
  <dcterms:modified xsi:type="dcterms:W3CDTF">2015-06-02T20:22:47Z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0x0101007C2FAAECB7AB1047BBB77D5FFADD2EF4</vt:lpwstr>
  </property>
</Properties>
</file>