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82" r:id="rId3"/>
    <p:sldId id="283" r:id="rId4"/>
    <p:sldId id="285" r:id="rId5"/>
    <p:sldId id="286" r:id="rId6"/>
    <p:sldId id="262" r:id="rId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 autoAdjust="0"/>
    <p:restoredTop sz="86460" autoAdjust="0"/>
  </p:normalViewPr>
  <p:slideViewPr>
    <p:cSldViewPr>
      <p:cViewPr>
        <p:scale>
          <a:sx n="48" d="100"/>
          <a:sy n="48" d="100"/>
        </p:scale>
        <p:origin x="-1782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DBB5D0-2F97-4078-839D-2BAD2C594525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A0A0DE-F901-4822-9F64-5CA2222146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2F13A7-9A8A-45DD-9E8E-6A30F284B074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65DC5A-EF01-4A11-A8DF-7E0B44CBC59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0244" name="Dia számának hely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B04646-D32C-44F4-B31B-E9ECF5DD0C50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 smtClean="0"/>
          </a:p>
        </p:txBody>
      </p:sp>
      <p:sp>
        <p:nvSpPr>
          <p:cNvPr id="10245" name="Élőfej helye 4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44C311-E566-49A7-A69D-F92914965C61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2DF3-E3DF-4E84-AFBE-0C367FFED691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06FD2-080A-4EC9-921A-5D102F2C40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7E145-DAB2-411B-B075-27023030F080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8FA9F-B8BA-4DF6-9F14-A242BCCD14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BFC61-2D64-4A06-B5B4-34C5287A5DA1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9F4D-6484-4900-B254-FBEE99312B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15888"/>
            <a:ext cx="17287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6856" y="1340768"/>
            <a:ext cx="8229600" cy="114300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ACFA-BCC7-4533-A041-2658D47AC713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7CD60-AA75-4FB0-A62D-F4731DE934E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30FE-16E3-4DE9-B163-0A764EE4F145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4DE7-773E-418D-A4B6-752D38CBAC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99D25-1506-440B-A277-B816B0682C20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9A33-F1C5-48A5-903C-147CEAC161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06ED1-6C0C-46AA-B085-0467A8E995AF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251CE-CDED-4306-B4B3-D264614DF0E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E22C-919C-4E14-80A0-70F2F018801D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A4FC5-DC81-4A6C-A885-4320E9F2C87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262D-196A-45E3-8895-7A4EAEF2F529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73C8F-F2B5-4E88-A601-16CFCAE597D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27566-759C-4040-A2AF-33795277FD44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410D9-1422-47A8-B406-32AEB95EE3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E564A-5E57-4E89-BB88-2CACCDCD8C9E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D85CA-2D01-4923-B0F8-246FAB04313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5D0C30-4F39-43E6-9BED-3EE6C19B67AB}" type="datetimeFigureOut">
              <a:rPr lang="hu-HU"/>
              <a:pPr>
                <a:defRPr/>
              </a:pPr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FF4833-6896-4C0F-A4F8-7735BC3634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0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food/safety/food_was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Activities of the Government of Hungary in relation to food </a:t>
            </a:r>
            <a:r>
              <a:rPr lang="en-US" b="1" dirty="0" smtClean="0"/>
              <a:t>waste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600599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A29061"/>
                </a:solidFill>
                <a:latin typeface="Times New Roman" pitchFamily="18" charset="0"/>
              </a:rPr>
              <a:t>István Madarász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A29061"/>
                </a:solidFill>
                <a:latin typeface="Times New Roman" pitchFamily="18" charset="0"/>
              </a:rPr>
              <a:t>Head of Agricultural Economics Unit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A29061"/>
                </a:solidFill>
                <a:latin typeface="Times New Roman" pitchFamily="18" charset="0"/>
              </a:rPr>
              <a:t>Ministry of Agriculture</a:t>
            </a:r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defRPr/>
            </a:pPr>
            <a:r>
              <a:rPr lang="hu-HU" sz="2400" b="1" dirty="0">
                <a:solidFill>
                  <a:srgbClr val="A29061"/>
                </a:solidFill>
                <a:latin typeface="Times New Roman" pitchFamily="18" charset="0"/>
              </a:rPr>
              <a:t>Budapest</a:t>
            </a:r>
            <a:r>
              <a:rPr lang="en-US" sz="2400" b="1" dirty="0">
                <a:solidFill>
                  <a:srgbClr val="A29061"/>
                </a:solidFill>
                <a:latin typeface="Times New Roman" pitchFamily="18" charset="0"/>
              </a:rPr>
              <a:t>,</a:t>
            </a:r>
            <a:r>
              <a:rPr lang="hu-HU" sz="2400" b="1" dirty="0">
                <a:solidFill>
                  <a:srgbClr val="A29061"/>
                </a:solidFill>
                <a:latin typeface="Times New Roman" pitchFamily="18" charset="0"/>
              </a:rPr>
              <a:t> </a:t>
            </a:r>
            <a:r>
              <a:rPr lang="hu-HU" sz="2400" b="1" dirty="0" smtClean="0">
                <a:solidFill>
                  <a:srgbClr val="A29061"/>
                </a:solidFill>
                <a:latin typeface="Times New Roman" pitchFamily="18" charset="0"/>
              </a:rPr>
              <a:t>3 </a:t>
            </a:r>
            <a:r>
              <a:rPr lang="hu-HU" sz="2400" b="1" dirty="0" err="1" smtClean="0">
                <a:solidFill>
                  <a:srgbClr val="A29061"/>
                </a:solidFill>
                <a:latin typeface="Times New Roman" pitchFamily="18" charset="0"/>
              </a:rPr>
              <a:t>June</a:t>
            </a:r>
            <a:r>
              <a:rPr lang="hu-HU" sz="2400" b="1" dirty="0" smtClean="0">
                <a:solidFill>
                  <a:srgbClr val="A29061"/>
                </a:solidFill>
                <a:latin typeface="Times New Roman" pitchFamily="18" charset="0"/>
              </a:rPr>
              <a:t> 2015</a:t>
            </a:r>
            <a:endParaRPr lang="en-US" sz="2400" b="1" dirty="0">
              <a:solidFill>
                <a:srgbClr val="A29061"/>
              </a:solidFill>
              <a:latin typeface="Times New Roman" pitchFamily="18" charset="0"/>
            </a:endParaRPr>
          </a:p>
        </p:txBody>
      </p:sp>
      <p:pic>
        <p:nvPicPr>
          <p:cNvPr id="3076" name="Kép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404813"/>
            <a:ext cx="17287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Background</a:t>
            </a:r>
            <a:endParaRPr lang="hu-HU" sz="45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Hungary </a:t>
            </a:r>
            <a:r>
              <a:rPr lang="hu-HU" dirty="0" err="1" smtClean="0"/>
              <a:t>supports</a:t>
            </a:r>
            <a:r>
              <a:rPr lang="hu-HU" dirty="0" smtClean="0"/>
              <a:t> </a:t>
            </a:r>
            <a:r>
              <a:rPr lang="hu-HU" dirty="0" err="1" smtClean="0"/>
              <a:t>food</a:t>
            </a:r>
            <a:r>
              <a:rPr lang="hu-HU" dirty="0" smtClean="0"/>
              <a:t> </a:t>
            </a:r>
            <a:r>
              <a:rPr lang="hu-HU" dirty="0" err="1" smtClean="0"/>
              <a:t>waste</a:t>
            </a:r>
            <a:r>
              <a:rPr lang="hu-HU" dirty="0" smtClean="0"/>
              <a:t> </a:t>
            </a:r>
            <a:r>
              <a:rPr lang="hu-HU" dirty="0" err="1" smtClean="0"/>
              <a:t>reduction</a:t>
            </a:r>
            <a:r>
              <a:rPr lang="hu-HU" dirty="0" smtClean="0"/>
              <a:t> </a:t>
            </a:r>
            <a:r>
              <a:rPr lang="hu-HU" dirty="0" err="1" smtClean="0"/>
              <a:t>activities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EU and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en-GB" dirty="0" smtClean="0"/>
              <a:t>Minister</a:t>
            </a:r>
            <a:r>
              <a:rPr lang="hu-HU" dirty="0" smtClean="0"/>
              <a:t> -</a:t>
            </a:r>
            <a:r>
              <a:rPr lang="en-GB" dirty="0" smtClean="0"/>
              <a:t> Sándor </a:t>
            </a:r>
            <a:r>
              <a:rPr lang="en-GB" dirty="0"/>
              <a:t>Fazekas proposed an EU level debate on food loss and wastage at the Council Meeting of Ministers of Agriculture in July </a:t>
            </a:r>
            <a:r>
              <a:rPr lang="en-GB" dirty="0" smtClean="0"/>
              <a:t>2013</a:t>
            </a:r>
            <a:endParaRPr lang="hu-HU" dirty="0" smtClean="0"/>
          </a:p>
          <a:p>
            <a:r>
              <a:rPr lang="hu-HU" dirty="0" smtClean="0"/>
              <a:t>National </a:t>
            </a:r>
            <a:r>
              <a:rPr lang="hu-HU" dirty="0" err="1" smtClean="0"/>
              <a:t>Coalition</a:t>
            </a:r>
            <a:r>
              <a:rPr lang="hu-HU" dirty="0" smtClean="0"/>
              <a:t> </a:t>
            </a:r>
            <a:r>
              <a:rPr lang="hu-HU" dirty="0" err="1" smtClean="0"/>
              <a:t>Against</a:t>
            </a:r>
            <a:r>
              <a:rPr lang="hu-HU" dirty="0" smtClean="0"/>
              <a:t> Food </a:t>
            </a:r>
            <a:r>
              <a:rPr lang="hu-HU" dirty="0" err="1" smtClean="0"/>
              <a:t>Waste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launched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2014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EU </a:t>
            </a:r>
            <a:r>
              <a:rPr lang="hu-HU" sz="32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co-operation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hu-HU" sz="32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stakeholders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food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waste</a:t>
            </a:r>
            <a:endParaRPr lang="hu-HU" sz="32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923D"/>
              </a:buClr>
            </a:pPr>
            <a:r>
              <a:rPr lang="hu-HU" sz="2800" dirty="0" err="1" smtClean="0"/>
              <a:t>Dedicated</a:t>
            </a:r>
            <a:r>
              <a:rPr lang="hu-HU" sz="2800" dirty="0" smtClean="0"/>
              <a:t> </a:t>
            </a:r>
            <a:r>
              <a:rPr lang="hu-HU" sz="2800" dirty="0" err="1" smtClean="0"/>
              <a:t>Working</a:t>
            </a:r>
            <a:r>
              <a:rPr lang="hu-HU" sz="2800" dirty="0" smtClean="0"/>
              <a:t> Group,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experts</a:t>
            </a:r>
            <a:r>
              <a:rPr lang="hu-HU" sz="2800" dirty="0" smtClean="0"/>
              <a:t> </a:t>
            </a:r>
            <a:r>
              <a:rPr lang="hu-HU" sz="2800" dirty="0" err="1" smtClean="0"/>
              <a:t>from</a:t>
            </a:r>
            <a:r>
              <a:rPr lang="hu-HU" sz="2800" dirty="0" smtClean="0"/>
              <a:t> </a:t>
            </a:r>
            <a:r>
              <a:rPr lang="hu-HU" sz="2800" dirty="0" err="1" smtClean="0"/>
              <a:t>Member</a:t>
            </a:r>
            <a:r>
              <a:rPr lang="hu-HU" sz="2800" dirty="0" smtClean="0"/>
              <a:t> </a:t>
            </a:r>
            <a:r>
              <a:rPr lang="hu-HU" sz="2800" dirty="0" err="1" smtClean="0"/>
              <a:t>States</a:t>
            </a:r>
            <a:endParaRPr lang="hu-HU" sz="2800" dirty="0" smtClean="0"/>
          </a:p>
          <a:p>
            <a:pPr>
              <a:buClr>
                <a:srgbClr val="00923D"/>
              </a:buClr>
            </a:pPr>
            <a:r>
              <a:rPr lang="hu-HU" sz="2800" dirty="0" err="1" smtClean="0"/>
              <a:t>Stakeholder</a:t>
            </a:r>
            <a:r>
              <a:rPr lang="hu-HU" sz="2800" dirty="0" smtClean="0"/>
              <a:t> </a:t>
            </a:r>
            <a:r>
              <a:rPr lang="en-US" sz="2800" dirty="0" smtClean="0"/>
              <a:t>Working Group on Food Losses and Food</a:t>
            </a:r>
            <a:r>
              <a:rPr lang="hu-HU" sz="2800" dirty="0" smtClean="0"/>
              <a:t> </a:t>
            </a:r>
            <a:r>
              <a:rPr lang="en-US" sz="2800" dirty="0" smtClean="0"/>
              <a:t>Waste</a:t>
            </a:r>
            <a:endParaRPr lang="hu-HU" sz="2800" dirty="0" smtClean="0"/>
          </a:p>
          <a:p>
            <a:pPr>
              <a:buClr>
                <a:srgbClr val="00923D"/>
              </a:buClr>
            </a:pPr>
            <a:r>
              <a:rPr lang="hu-HU" sz="2800" dirty="0" err="1" smtClean="0"/>
              <a:t>Information</a:t>
            </a:r>
            <a:r>
              <a:rPr lang="hu-HU" sz="2800" dirty="0" smtClean="0"/>
              <a:t> </a:t>
            </a:r>
            <a:r>
              <a:rPr lang="hu-HU" sz="2800" dirty="0" err="1" smtClean="0"/>
              <a:t>page</a:t>
            </a:r>
            <a:r>
              <a:rPr lang="hu-HU" sz="2800" dirty="0" smtClean="0"/>
              <a:t> – </a:t>
            </a:r>
            <a:r>
              <a:rPr lang="hu-HU" sz="2800" dirty="0" err="1" smtClean="0"/>
              <a:t>also</a:t>
            </a:r>
            <a:r>
              <a:rPr lang="hu-HU" sz="2800" dirty="0" smtClean="0"/>
              <a:t> </a:t>
            </a:r>
            <a:r>
              <a:rPr lang="hu-HU" sz="2800" dirty="0" err="1" smtClean="0"/>
              <a:t>including</a:t>
            </a:r>
            <a:r>
              <a:rPr lang="hu-HU" sz="2800" dirty="0" smtClean="0"/>
              <a:t> </a:t>
            </a:r>
            <a:r>
              <a:rPr lang="hu-HU" sz="2800" dirty="0" err="1" smtClean="0"/>
              <a:t>best</a:t>
            </a:r>
            <a:r>
              <a:rPr lang="hu-HU" sz="2800" dirty="0" smtClean="0"/>
              <a:t> </a:t>
            </a:r>
            <a:r>
              <a:rPr lang="hu-HU" sz="2800" dirty="0" err="1" smtClean="0"/>
              <a:t>practices</a:t>
            </a:r>
            <a:r>
              <a:rPr lang="hu-HU" sz="2800" dirty="0" smtClean="0"/>
              <a:t> and </a:t>
            </a:r>
            <a:r>
              <a:rPr lang="hu-HU" sz="2800" dirty="0" err="1" smtClean="0"/>
              <a:t>communication</a:t>
            </a:r>
            <a:r>
              <a:rPr lang="hu-HU" sz="2800" dirty="0" smtClean="0"/>
              <a:t> </a:t>
            </a:r>
            <a:r>
              <a:rPr lang="hu-HU" sz="2800" dirty="0" err="1" smtClean="0"/>
              <a:t>material</a:t>
            </a:r>
            <a:endParaRPr lang="hu-HU" sz="2800" dirty="0" smtClean="0"/>
          </a:p>
          <a:p>
            <a:pPr>
              <a:buClr>
                <a:srgbClr val="00923D"/>
              </a:buClr>
              <a:buNone/>
            </a:pPr>
            <a:r>
              <a:rPr lang="en-US" sz="2800" dirty="0" smtClean="0">
                <a:hlinkClick r:id="rId3"/>
              </a:rPr>
              <a:t>http://ec.europa.eu/food/safety/food_waste</a:t>
            </a:r>
            <a:r>
              <a:rPr lang="hu-HU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agenda of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MS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Group</a:t>
            </a:r>
            <a:endParaRPr lang="hu-HU" sz="45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489251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Importance</a:t>
            </a:r>
            <a:r>
              <a:rPr lang="hu-HU" sz="2400" dirty="0" smtClean="0"/>
              <a:t> of </a:t>
            </a:r>
            <a:r>
              <a:rPr lang="hu-HU" sz="2400" dirty="0" err="1" smtClean="0"/>
              <a:t>following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food</a:t>
            </a:r>
            <a:r>
              <a:rPr lang="hu-HU" sz="2400" dirty="0" smtClean="0"/>
              <a:t> </a:t>
            </a:r>
            <a:r>
              <a:rPr lang="hu-HU" sz="2400" dirty="0" err="1" smtClean="0"/>
              <a:t>waste</a:t>
            </a:r>
            <a:r>
              <a:rPr lang="hu-HU" sz="2400" dirty="0" smtClean="0"/>
              <a:t> </a:t>
            </a:r>
            <a:r>
              <a:rPr lang="hu-HU" sz="2400" dirty="0" err="1" smtClean="0"/>
              <a:t>hierarchy</a:t>
            </a:r>
            <a:r>
              <a:rPr lang="hu-HU" sz="2400" dirty="0" smtClean="0"/>
              <a:t> - </a:t>
            </a:r>
            <a:r>
              <a:rPr lang="hu-HU" sz="2400" dirty="0" err="1" smtClean="0"/>
              <a:t>but</a:t>
            </a:r>
            <a:r>
              <a:rPr lang="hu-HU" sz="2400" dirty="0" smtClean="0"/>
              <a:t> </a:t>
            </a:r>
            <a:r>
              <a:rPr lang="en-US" sz="2400" dirty="0" smtClean="0"/>
              <a:t>food </a:t>
            </a:r>
            <a:r>
              <a:rPr lang="en-US" sz="2400" dirty="0"/>
              <a:t>safety </a:t>
            </a:r>
            <a:r>
              <a:rPr lang="en-US" sz="2400" dirty="0" smtClean="0"/>
              <a:t>can</a:t>
            </a:r>
            <a:r>
              <a:rPr lang="hu-HU" sz="2400" dirty="0" smtClean="0"/>
              <a:t>not</a:t>
            </a:r>
            <a:r>
              <a:rPr lang="en-US" sz="2400" dirty="0" smtClean="0"/>
              <a:t> </a:t>
            </a:r>
            <a:r>
              <a:rPr lang="en-US" sz="2400" dirty="0"/>
              <a:t>be </a:t>
            </a:r>
            <a:r>
              <a:rPr lang="en-US" sz="2400" dirty="0" err="1" smtClean="0"/>
              <a:t>jeopardised</a:t>
            </a:r>
            <a:endParaRPr lang="hu-HU" sz="2400" dirty="0" smtClean="0"/>
          </a:p>
          <a:p>
            <a:r>
              <a:rPr lang="hu-HU" sz="2400" dirty="0" err="1" smtClean="0"/>
              <a:t>Measurement</a:t>
            </a:r>
            <a:r>
              <a:rPr lang="hu-HU" sz="2400" dirty="0" smtClean="0"/>
              <a:t> and monitoring of </a:t>
            </a:r>
            <a:r>
              <a:rPr lang="hu-HU" sz="2400" dirty="0" err="1" smtClean="0"/>
              <a:t>food</a:t>
            </a:r>
            <a:r>
              <a:rPr lang="hu-HU" sz="2400" dirty="0" smtClean="0"/>
              <a:t> </a:t>
            </a:r>
            <a:r>
              <a:rPr lang="hu-HU" sz="2400" dirty="0" err="1" smtClean="0"/>
              <a:t>waste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national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endParaRPr lang="hu-HU" sz="2400" dirty="0" smtClean="0"/>
          </a:p>
          <a:p>
            <a:r>
              <a:rPr lang="hu-HU" sz="2400" dirty="0" err="1" smtClean="0"/>
              <a:t>Integrated</a:t>
            </a:r>
            <a:r>
              <a:rPr lang="hu-HU" sz="2400" dirty="0" smtClean="0"/>
              <a:t> </a:t>
            </a:r>
            <a:r>
              <a:rPr lang="hu-HU" sz="2400" dirty="0" err="1" smtClean="0"/>
              <a:t>approach</a:t>
            </a:r>
            <a:r>
              <a:rPr lang="hu-HU" sz="2400" dirty="0" smtClean="0"/>
              <a:t> of </a:t>
            </a:r>
            <a:r>
              <a:rPr lang="hu-HU" sz="2400" dirty="0" err="1" smtClean="0"/>
              <a:t>involving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stakeholders</a:t>
            </a:r>
            <a:endParaRPr lang="hu-HU" sz="2400" dirty="0" smtClean="0"/>
          </a:p>
          <a:p>
            <a:r>
              <a:rPr lang="hu-HU" sz="2400" dirty="0" err="1" smtClean="0"/>
              <a:t>Date</a:t>
            </a:r>
            <a:r>
              <a:rPr lang="hu-HU" sz="2400" dirty="0" smtClean="0"/>
              <a:t> marking – </a:t>
            </a:r>
            <a:r>
              <a:rPr lang="hu-HU" sz="2400" dirty="0" err="1" smtClean="0"/>
              <a:t>understanding</a:t>
            </a:r>
            <a:r>
              <a:rPr lang="hu-HU" sz="2400" dirty="0" smtClean="0"/>
              <a:t> and </a:t>
            </a:r>
            <a:r>
              <a:rPr lang="hu-HU" sz="2400" dirty="0" err="1" smtClean="0"/>
              <a:t>application</a:t>
            </a:r>
            <a:r>
              <a:rPr lang="hu-HU" sz="2400" dirty="0" smtClean="0"/>
              <a:t> of „</a:t>
            </a:r>
            <a:r>
              <a:rPr lang="hu-HU" sz="2400" dirty="0" err="1" smtClean="0"/>
              <a:t>best</a:t>
            </a:r>
            <a:r>
              <a:rPr lang="hu-HU" sz="2400" dirty="0" smtClean="0"/>
              <a:t> </a:t>
            </a:r>
            <a:r>
              <a:rPr lang="hu-HU" sz="2400" dirty="0" err="1" smtClean="0"/>
              <a:t>before</a:t>
            </a:r>
            <a:r>
              <a:rPr lang="hu-HU" sz="2400" dirty="0" smtClean="0"/>
              <a:t>”</a:t>
            </a:r>
          </a:p>
          <a:p>
            <a:r>
              <a:rPr lang="hu-HU" sz="2400" dirty="0" err="1" smtClean="0"/>
              <a:t>Related</a:t>
            </a:r>
            <a:r>
              <a:rPr lang="hu-HU" sz="2400" dirty="0" smtClean="0"/>
              <a:t> </a:t>
            </a:r>
            <a:r>
              <a:rPr lang="hu-HU" sz="2400" dirty="0" err="1" smtClean="0"/>
              <a:t>fiscal</a:t>
            </a:r>
            <a:r>
              <a:rPr lang="hu-HU" sz="2400" dirty="0" smtClean="0"/>
              <a:t> </a:t>
            </a:r>
            <a:r>
              <a:rPr lang="hu-HU" sz="2400" dirty="0" err="1" smtClean="0"/>
              <a:t>rules</a:t>
            </a:r>
            <a:r>
              <a:rPr lang="hu-HU" sz="2400" dirty="0" smtClean="0"/>
              <a:t> (VAT, </a:t>
            </a:r>
            <a:r>
              <a:rPr lang="hu-HU" sz="2400" dirty="0" err="1" smtClean="0"/>
              <a:t>corporate</a:t>
            </a:r>
            <a:r>
              <a:rPr lang="hu-HU" sz="2400" dirty="0" smtClean="0"/>
              <a:t> </a:t>
            </a:r>
            <a:r>
              <a:rPr lang="hu-HU" sz="2400" dirty="0" err="1" smtClean="0"/>
              <a:t>tax</a:t>
            </a:r>
            <a:r>
              <a:rPr lang="hu-HU" sz="2400" dirty="0" smtClean="0"/>
              <a:t> </a:t>
            </a:r>
            <a:r>
              <a:rPr lang="hu-HU" sz="2400" dirty="0" err="1" smtClean="0"/>
              <a:t>benefits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Facilitate</a:t>
            </a:r>
            <a:r>
              <a:rPr lang="hu-HU" sz="2400" dirty="0" smtClean="0"/>
              <a:t> </a:t>
            </a:r>
            <a:r>
              <a:rPr lang="hu-HU" sz="2400" dirty="0" err="1" smtClean="0"/>
              <a:t>donation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surplus</a:t>
            </a:r>
            <a:r>
              <a:rPr lang="hu-HU" sz="2400" dirty="0" smtClean="0"/>
              <a:t> </a:t>
            </a:r>
            <a:r>
              <a:rPr lang="hu-HU" sz="2400" dirty="0" err="1" smtClean="0"/>
              <a:t>food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food</a:t>
            </a:r>
            <a:r>
              <a:rPr lang="hu-HU" sz="2400" dirty="0" smtClean="0"/>
              <a:t> </a:t>
            </a:r>
            <a:r>
              <a:rPr lang="hu-HU" sz="2400" dirty="0" err="1" smtClean="0"/>
              <a:t>banks</a:t>
            </a:r>
            <a:endParaRPr lang="hu-HU" sz="2400" dirty="0" smtClean="0"/>
          </a:p>
          <a:p>
            <a:r>
              <a:rPr lang="hu-HU" sz="2400" dirty="0" err="1" smtClean="0"/>
              <a:t>Awareness</a:t>
            </a:r>
            <a:r>
              <a:rPr lang="hu-HU" sz="2400" dirty="0" smtClean="0"/>
              <a:t> </a:t>
            </a:r>
            <a:r>
              <a:rPr lang="hu-HU" sz="2400" dirty="0" err="1" smtClean="0"/>
              <a:t>raising</a:t>
            </a:r>
            <a:endParaRPr lang="hu-HU" sz="2400" dirty="0" smtClean="0"/>
          </a:p>
          <a:p>
            <a:r>
              <a:rPr lang="hu-HU" sz="2400" dirty="0" err="1" smtClean="0"/>
              <a:t>Sharing</a:t>
            </a:r>
            <a:r>
              <a:rPr lang="hu-HU" sz="2400" dirty="0" smtClean="0"/>
              <a:t> </a:t>
            </a:r>
            <a:r>
              <a:rPr lang="hu-HU" sz="2400" dirty="0" err="1" smtClean="0"/>
              <a:t>experience</a:t>
            </a:r>
            <a:r>
              <a:rPr lang="hu-HU" sz="2400" dirty="0" smtClean="0"/>
              <a:t> and </a:t>
            </a:r>
            <a:r>
              <a:rPr lang="hu-HU" sz="2400" dirty="0" err="1" smtClean="0"/>
              <a:t>best</a:t>
            </a:r>
            <a:r>
              <a:rPr lang="hu-HU" sz="2400" dirty="0" smtClean="0"/>
              <a:t> </a:t>
            </a:r>
            <a:r>
              <a:rPr lang="hu-HU" sz="2400" dirty="0" err="1" smtClean="0"/>
              <a:t>practices</a:t>
            </a:r>
            <a:endParaRPr lang="hu-HU" sz="2400" dirty="0" smtClean="0"/>
          </a:p>
          <a:p>
            <a:endParaRPr lang="hu-HU" sz="2400" dirty="0" smtClean="0"/>
          </a:p>
          <a:p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„Food is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Coalition</a:t>
            </a:r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hu-HU" sz="45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 Food </a:t>
            </a:r>
            <a:r>
              <a:rPr lang="hu-HU" sz="4500" b="1" dirty="0" err="1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Waste</a:t>
            </a:r>
            <a:endParaRPr lang="hu-HU" sz="45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M</a:t>
            </a:r>
            <a:r>
              <a:rPr lang="en-GB" sz="2400" dirty="0" smtClean="0"/>
              <a:t>ain </a:t>
            </a:r>
            <a:r>
              <a:rPr lang="en-GB" sz="2400" dirty="0"/>
              <a:t>goal is to determine and considerably cut the amount of food wastage in Hungary. </a:t>
            </a:r>
            <a:endParaRPr lang="hu-HU" sz="2400" dirty="0" smtClean="0"/>
          </a:p>
          <a:p>
            <a:r>
              <a:rPr lang="hu-HU" sz="2400" dirty="0"/>
              <a:t>D</a:t>
            </a:r>
            <a:r>
              <a:rPr lang="en-GB" sz="2400" dirty="0" err="1" smtClean="0"/>
              <a:t>eclared</a:t>
            </a:r>
            <a:r>
              <a:rPr lang="en-GB" sz="2400" dirty="0" smtClean="0"/>
              <a:t> goal</a:t>
            </a:r>
            <a:r>
              <a:rPr lang="hu-HU" sz="2400" dirty="0"/>
              <a:t> </a:t>
            </a:r>
            <a:r>
              <a:rPr lang="hu-HU" sz="2400" dirty="0" smtClean="0"/>
              <a:t>is </a:t>
            </a:r>
            <a:r>
              <a:rPr lang="en-GB" sz="2400" dirty="0" smtClean="0"/>
              <a:t>to </a:t>
            </a:r>
            <a:r>
              <a:rPr lang="en-GB" sz="2400" dirty="0"/>
              <a:t>launch at least 20 product path cooperation projects within 3 years </a:t>
            </a:r>
            <a:r>
              <a:rPr lang="en-GB" sz="2400" dirty="0" smtClean="0"/>
              <a:t> </a:t>
            </a:r>
            <a:endParaRPr lang="hu-HU" sz="2400" dirty="0" smtClean="0"/>
          </a:p>
          <a:p>
            <a:r>
              <a:rPr lang="hu-HU" sz="2400" dirty="0" err="1" smtClean="0"/>
              <a:t>Launched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2014</a:t>
            </a:r>
          </a:p>
          <a:p>
            <a:r>
              <a:rPr lang="hu-HU" sz="2400" dirty="0" smtClean="0"/>
              <a:t>50 </a:t>
            </a:r>
            <a:r>
              <a:rPr lang="hu-HU" sz="2400" dirty="0" err="1" smtClean="0"/>
              <a:t>members</a:t>
            </a:r>
            <a:r>
              <a:rPr lang="hu-HU" sz="2400" dirty="0" smtClean="0"/>
              <a:t> </a:t>
            </a:r>
            <a:r>
              <a:rPr lang="hu-HU" sz="2400" dirty="0" err="1" smtClean="0"/>
              <a:t>incuding</a:t>
            </a:r>
            <a:r>
              <a:rPr lang="hu-HU" sz="2400" dirty="0" smtClean="0"/>
              <a:t> </a:t>
            </a:r>
            <a:r>
              <a:rPr lang="en-GB" sz="2400" dirty="0" smtClean="0"/>
              <a:t>production chain operators and their industrial/professional organisations</a:t>
            </a:r>
            <a:r>
              <a:rPr lang="hu-HU" sz="2400" dirty="0" smtClean="0"/>
              <a:t>,</a:t>
            </a:r>
            <a:r>
              <a:rPr lang="hu-HU" sz="2400" dirty="0" err="1" smtClean="0"/>
              <a:t>NGOs</a:t>
            </a:r>
            <a:r>
              <a:rPr lang="en-GB" sz="2400" dirty="0" smtClean="0"/>
              <a:t>,</a:t>
            </a:r>
            <a:r>
              <a:rPr lang="hu-HU" sz="2400" dirty="0" smtClean="0"/>
              <a:t> </a:t>
            </a:r>
            <a:r>
              <a:rPr lang="hu-HU" sz="2400" dirty="0" err="1" smtClean="0"/>
              <a:t>public</a:t>
            </a:r>
            <a:r>
              <a:rPr lang="hu-HU" sz="2400" dirty="0" smtClean="0"/>
              <a:t> </a:t>
            </a:r>
            <a:r>
              <a:rPr lang="en-GB" sz="2400" dirty="0" smtClean="0"/>
              <a:t> </a:t>
            </a:r>
            <a:r>
              <a:rPr lang="en-GB" sz="2400" dirty="0"/>
              <a:t>administrative </a:t>
            </a:r>
            <a:r>
              <a:rPr lang="en-GB" sz="2400" dirty="0" smtClean="0"/>
              <a:t>bodies</a:t>
            </a:r>
            <a:r>
              <a:rPr lang="hu-HU" sz="2400" dirty="0"/>
              <a:t> </a:t>
            </a:r>
            <a:r>
              <a:rPr lang="hu-HU" sz="2400" dirty="0" smtClean="0"/>
              <a:t>and </a:t>
            </a:r>
            <a:r>
              <a:rPr lang="hu-HU" sz="2400" dirty="0" err="1" smtClean="0"/>
              <a:t>research&amp;educational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organisations</a:t>
            </a:r>
            <a:endParaRPr lang="hu-HU" sz="2400" dirty="0" smtClean="0"/>
          </a:p>
          <a:p>
            <a:r>
              <a:rPr lang="hu-HU" sz="2400" dirty="0" smtClean="0"/>
              <a:t>2 </a:t>
            </a:r>
            <a:r>
              <a:rPr lang="hu-HU" sz="2400" dirty="0" err="1" smtClean="0"/>
              <a:t>working</a:t>
            </a:r>
            <a:r>
              <a:rPr lang="hu-HU" sz="2400" dirty="0" smtClean="0"/>
              <a:t> </a:t>
            </a:r>
            <a:r>
              <a:rPr lang="hu-HU" sz="2400" dirty="0" err="1" smtClean="0"/>
              <a:t>groups</a:t>
            </a:r>
            <a:r>
              <a:rPr lang="hu-HU" sz="2400" dirty="0" smtClean="0"/>
              <a:t> </a:t>
            </a:r>
            <a:r>
              <a:rPr lang="hu-HU" sz="2400" dirty="0" err="1" smtClean="0"/>
              <a:t>under</a:t>
            </a:r>
            <a:r>
              <a:rPr lang="hu-HU" sz="2400" dirty="0" smtClean="0"/>
              <a:t> </a:t>
            </a:r>
            <a:r>
              <a:rPr lang="hu-HU" sz="2400" dirty="0" err="1" smtClean="0"/>
              <a:t>preparation</a:t>
            </a:r>
            <a:r>
              <a:rPr lang="hu-HU" sz="2400" dirty="0" smtClean="0"/>
              <a:t>: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food</a:t>
            </a:r>
            <a:r>
              <a:rPr lang="hu-HU" sz="2400" dirty="0" smtClean="0"/>
              <a:t> </a:t>
            </a:r>
            <a:r>
              <a:rPr lang="hu-HU" sz="2400" dirty="0" err="1" smtClean="0"/>
              <a:t>waste</a:t>
            </a:r>
            <a:r>
              <a:rPr lang="hu-HU" sz="2400" dirty="0" smtClean="0"/>
              <a:t> </a:t>
            </a:r>
            <a:r>
              <a:rPr lang="hu-HU" sz="2400" dirty="0" err="1" smtClean="0"/>
              <a:t>research</a:t>
            </a:r>
            <a:r>
              <a:rPr lang="hu-HU" sz="2400" dirty="0" smtClean="0"/>
              <a:t> and </a:t>
            </a:r>
            <a:r>
              <a:rPr lang="hu-HU" sz="2400" dirty="0" err="1" smtClean="0"/>
              <a:t>activities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HORECA </a:t>
            </a:r>
            <a:r>
              <a:rPr lang="hu-HU" sz="2400" dirty="0" err="1" smtClean="0"/>
              <a:t>sector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 bwMode="auto">
          <a:xfrm>
            <a:off x="683568" y="2420888"/>
            <a:ext cx="77724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smtClean="0">
                <a:ln>
                  <a:noFill/>
                </a:ln>
                <a:solidFill>
                  <a:srgbClr val="A69765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Thank you for your attention!</a:t>
            </a:r>
            <a:br>
              <a:rPr kumimoji="0" lang="hu-HU" sz="4400" b="1" i="0" u="none" strike="noStrike" kern="1200" cap="none" spc="0" normalizeH="0" baseline="0" noProof="0" smtClean="0">
                <a:ln>
                  <a:noFill/>
                </a:ln>
                <a:solidFill>
                  <a:srgbClr val="A69765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hu-HU" sz="4400" b="1" i="0" u="none" strike="noStrike" kern="1200" cap="none" spc="0" normalizeH="0" baseline="0" noProof="0" smtClean="0">
                <a:ln>
                  <a:noFill/>
                </a:ln>
                <a:solidFill>
                  <a:srgbClr val="A69765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hu-HU" sz="4400" b="1" i="0" u="none" strike="noStrike" kern="1200" cap="none" spc="0" normalizeH="0" baseline="0" noProof="0" smtClean="0">
                <a:ln>
                  <a:noFill/>
                </a:ln>
                <a:solidFill>
                  <a:srgbClr val="A69765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hu-HU" sz="2400" b="1" i="0" u="none" strike="noStrike" kern="1200" cap="none" spc="0" normalizeH="0" baseline="0" noProof="0" smtClean="0">
                <a:ln>
                  <a:noFill/>
                </a:ln>
                <a:solidFill>
                  <a:srgbClr val="A69765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istvan.madarasz@fm.gov.hu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A69765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2FAAECB7AB1047BBB77D5FFADD2EF4" ma:contentTypeVersion="0" ma:contentTypeDescription="Create a new document." ma:contentTypeScope="" ma:versionID="3623857e09267fa3655ef5a0779f27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BA54CB-2266-471D-9094-C06B87532CE7}"/>
</file>

<file path=customXml/itemProps2.xml><?xml version="1.0" encoding="utf-8"?>
<ds:datastoreItem xmlns:ds="http://schemas.openxmlformats.org/officeDocument/2006/customXml" ds:itemID="{E0E45E05-8AEF-4627-B0D1-D418AEA16BFF}"/>
</file>

<file path=customXml/itemProps3.xml><?xml version="1.0" encoding="utf-8"?>
<ds:datastoreItem xmlns:ds="http://schemas.openxmlformats.org/officeDocument/2006/customXml" ds:itemID="{05F6A9A7-31A6-407F-B9EA-06D7D7DB9A3E}"/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260</Words>
  <Application>Microsoft Office PowerPoint</Application>
  <PresentationFormat>Diavetítés a képernyőre (4:3 oldalarány)</PresentationFormat>
  <Paragraphs>33</Paragraphs>
  <Slides>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Calibri</vt:lpstr>
      <vt:lpstr>Arial</vt:lpstr>
      <vt:lpstr>Times New Roman</vt:lpstr>
      <vt:lpstr>Tahoma</vt:lpstr>
      <vt:lpstr>Office-téma</vt:lpstr>
      <vt:lpstr>Activities of the Government of Hungary in relation to food waste</vt:lpstr>
      <vt:lpstr>Background</vt:lpstr>
      <vt:lpstr>EU level co-operation with member states  and stakeholders on food waste</vt:lpstr>
      <vt:lpstr>Main items on the agenda of the MS Working Group</vt:lpstr>
      <vt:lpstr>„Food is value”: Hungarian Coalition Against Food Waste</vt:lpstr>
      <vt:lpstr>6. dia</vt:lpstr>
    </vt:vector>
  </TitlesOfParts>
  <Company>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Imre András Zoltán</dc:creator>
  <cp:lastModifiedBy>Cseh-Balazs</cp:lastModifiedBy>
  <cp:revision>11</cp:revision>
  <dcterms:created xsi:type="dcterms:W3CDTF">2014-06-16T10:23:18Z</dcterms:created>
  <dcterms:modified xsi:type="dcterms:W3CDTF">2015-05-18T08:00:41Z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0x0101007C2FAAECB7AB1047BBB77D5FFADD2EF4</vt:lpwstr>
  </property>
</Properties>
</file>